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6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825"/>
    <a:srgbClr val="1E41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1" autoAdjust="0"/>
    <p:restoredTop sz="83897" autoAdjust="0"/>
  </p:normalViewPr>
  <p:slideViewPr>
    <p:cSldViewPr snapToGrid="0">
      <p:cViewPr varScale="1">
        <p:scale>
          <a:sx n="46" d="100"/>
          <a:sy n="46" d="100"/>
        </p:scale>
        <p:origin x="159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18DF2C-A08D-46F6-A61F-EA3389AA37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C577A9-254C-4741-A38B-396C866F55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4BB30-39EA-4814-9156-285CE4BE16E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C0BF8-E679-4145-9798-874E5DD699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0289E-220B-4F1F-9D5F-26386B1AB3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A624E-46F9-42B5-8A29-2171BD26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9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F3AAC-2B43-41C1-8D74-164E98C01737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811AC-DDDF-4D57-94CD-34F32A7D5E8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otes Placeholder 7">
            <a:extLst>
              <a:ext uri="{FF2B5EF4-FFF2-40B4-BE49-F238E27FC236}">
                <a16:creationId xmlns:a16="http://schemas.microsoft.com/office/drawing/2014/main" id="{3F25D715-2C45-4C07-9422-FBBE218C71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Image Placeholder 8">
            <a:extLst>
              <a:ext uri="{FF2B5EF4-FFF2-40B4-BE49-F238E27FC236}">
                <a16:creationId xmlns:a16="http://schemas.microsoft.com/office/drawing/2014/main" id="{4CECC9CC-3893-4BAD-9EB1-85D01EB7EA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27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Added note to 1</a:t>
            </a:r>
            <a:r>
              <a:rPr lang="en-US" baseline="30000" dirty="0"/>
              <a:t>st</a:t>
            </a:r>
            <a:r>
              <a:rPr lang="en-US" dirty="0"/>
              <a:t> slide. pw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811AC-DDDF-4D57-94CD-34F32A7D5E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05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577ECCB-0C81-4AC8-AF42-B1CBA53CCAB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Presentation Subtitle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E6E1AF59-7C01-4B7A-8070-4281697D45F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55116"/>
            <a:ext cx="9144000" cy="441899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4AD2C9-0724-4B16-B3F6-418BE7ACC7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54496" y="6194250"/>
            <a:ext cx="2392744" cy="563169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Presentation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AC2007-A99A-4FF7-A2F9-39DD23F54229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36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AE9EA-6221-4D0E-BF42-9385EB99A7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3467" y="87150"/>
            <a:ext cx="7637068" cy="63705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256F4E-3DD4-4DAF-93F7-000AEF3011C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78624" y="6119167"/>
            <a:ext cx="1367712" cy="63705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C6243EF-40B9-406A-940C-FBF68A2C896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4064" y="723901"/>
            <a:ext cx="7635875" cy="50505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581D46-859C-4277-B1B7-7D7F0F0E27CD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93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:a16="http://schemas.microsoft.com/office/drawing/2014/main" id="{005CF637-C67D-46A3-BB4F-D4D9AC79EA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18687"/>
            <a:ext cx="9144000" cy="3661258"/>
          </a:xfrm>
          <a:prstGeom prst="rect">
            <a:avLst/>
          </a:prstGeom>
          <a:solidFill>
            <a:srgbClr val="1E417C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8E03CB7-2419-488B-82C9-B73BF52EBE73}"/>
              </a:ext>
            </a:extLst>
          </p:cNvPr>
          <p:cNvSpPr/>
          <p:nvPr userDrawn="1"/>
        </p:nvSpPr>
        <p:spPr>
          <a:xfrm>
            <a:off x="2282342" y="1167662"/>
            <a:ext cx="4593947" cy="45375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4AE0B8-533F-4F4C-9570-2B4194F2A63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5400000">
            <a:off x="2640787" y="1243586"/>
            <a:ext cx="3862426" cy="3877056"/>
          </a:xfrm>
          <a:prstGeom prst="rect">
            <a:avLst/>
          </a:prstGeom>
        </p:spPr>
        <p:txBody>
          <a:bodyPr anchor="b">
            <a:prstTxWarp prst="textCircle">
              <a:avLst>
                <a:gd name="adj" fmla="val 66059"/>
              </a:avLst>
            </a:prstTxWarp>
          </a:bodyPr>
          <a:lstStyle>
            <a:lvl1pPr algn="ctr">
              <a:defRPr sz="4000">
                <a:solidFill>
                  <a:srgbClr val="1E417C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156F45-337E-44AC-BA0E-FFAA0008B6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1" y="5663743"/>
            <a:ext cx="1581178" cy="1062587"/>
          </a:xfrm>
          <a:prstGeom prst="rect">
            <a:avLst/>
          </a:prstGeom>
        </p:spPr>
      </p:pic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ED4A6D8-395F-40A6-A2B6-3B33A114D4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23744" y="1586448"/>
            <a:ext cx="4111142" cy="3844758"/>
          </a:xfrm>
          <a:prstGeom prst="rect">
            <a:avLst/>
          </a:prstGeom>
        </p:spPr>
        <p:txBody>
          <a:bodyPr>
            <a:prstTxWarp prst="textArchDown">
              <a:avLst>
                <a:gd name="adj" fmla="val 16223611"/>
              </a:avLst>
            </a:prstTxWarp>
          </a:bodyPr>
          <a:lstStyle>
            <a:lvl1pPr algn="ctr">
              <a:defRPr sz="4000">
                <a:solidFill>
                  <a:srgbClr val="1E417C"/>
                </a:solidFill>
                <a:latin typeface="Bahnschrift" panose="020B0502040204020203" pitchFamily="34" charset="0"/>
              </a:defRPr>
            </a:lvl1pPr>
          </a:lstStyle>
          <a:p>
            <a:pPr lvl="0"/>
            <a:r>
              <a:rPr lang="en-US" dirty="0"/>
              <a:t>Section Subtitle</a:t>
            </a:r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A9639CFF-ED04-4614-8EC0-DC7D2ED9C67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831039" y="1563682"/>
            <a:ext cx="3467293" cy="3467293"/>
          </a:xfrm>
          <a:prstGeom prst="ellipse">
            <a:avLst/>
          </a:prstGeom>
          <a:blipFill>
            <a:blip r:embed="rId3">
              <a:grayscl/>
            </a:blip>
            <a:srcRect/>
            <a:stretch>
              <a:fillRect t="-272" b="-272"/>
            </a:stretch>
          </a:blipFill>
          <a:ln w="88900">
            <a:solidFill>
              <a:srgbClr val="FDB825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24527-1C06-4F10-B31E-D8AD91778D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85940" y="6195034"/>
            <a:ext cx="1359082" cy="570318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65646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608058"/>
            <a:ext cx="7886700" cy="4192896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Bulleted 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2E96BE6-2610-42B1-BB84-B1092FDD3A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17A8CC0D-E135-4A7D-BD2E-A794A2D592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28D1D2-549D-4AD8-BE6D-8ED628E9E8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71310" y="6199594"/>
            <a:ext cx="1367218" cy="665723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FC8800D-956A-4118-83BB-3263F31EF1DF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38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609345"/>
            <a:ext cx="7886700" cy="42062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content.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6D6DBA7B-7EC1-49AB-A283-D0710E2867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87844AA-8B12-4CC1-AD6D-15962B61485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116D2-2A21-47A8-802C-9ABA1A758C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63995" y="6194108"/>
            <a:ext cx="1381911" cy="585445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883AC4-A581-4D0E-9907-BF84CB332C23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08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&amp;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608058"/>
            <a:ext cx="3886200" cy="4185580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 marL="6858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Bulleted 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608058"/>
            <a:ext cx="3886200" cy="41855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B275B9-CDEE-469F-AD7A-93BB2C6FAD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381EA940-1FD2-4DCF-A697-0FA0BE7E280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81F588-1E12-4261-BD38-27FD54EB6E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85939" y="6192819"/>
            <a:ext cx="1360728" cy="637095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CCD6468-2274-4281-B3A1-F620D67C1F1E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19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609346"/>
            <a:ext cx="3868340" cy="41769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Slide content.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1" y="1609346"/>
            <a:ext cx="3887391" cy="41769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3C38BC7-636D-4975-A0F0-BFC7A77E8E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6AC72579-B47E-4E59-87F9-FE61E69F27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C541F-4128-485F-861E-A8C15C578B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63994" y="6199407"/>
            <a:ext cx="1382547" cy="600075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43AD4-D517-4BCE-8BC1-C01BDCDB9EB1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20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19C32C5-0D35-4BAC-8F82-03A66B49C5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3A1628FB-9F79-4459-BB69-E836CEB11B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885FC-CE60-499B-8540-BC84901842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71309" y="6199592"/>
            <a:ext cx="1368475" cy="599592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86E1F0-B345-43BE-B2DD-53EF74E4B36C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51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3AD581C-E9CF-4628-95FC-8BDCE65FEF71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94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5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076B4D29-B127-4853-AD57-0E80B35D13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1E417C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DA263EF0-4271-4D56-86B0-A6B23EC1AB2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870448"/>
            <a:ext cx="9144000" cy="987552"/>
          </a:xfrm>
          <a:prstGeom prst="rect">
            <a:avLst/>
          </a:prstGeom>
          <a:solidFill>
            <a:srgbClr val="1E417C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EA7890D-9B2E-4F58-A7FE-4F838336E9F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4" y="6032062"/>
            <a:ext cx="1147395" cy="77107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E68B7F2-9937-4FE4-993D-2E3A769AD0E3}"/>
              </a:ext>
            </a:extLst>
          </p:cNvPr>
          <p:cNvSpPr txBox="1">
            <a:spLocks/>
          </p:cNvSpPr>
          <p:nvPr userDrawn="1"/>
        </p:nvSpPr>
        <p:spPr>
          <a:xfrm>
            <a:off x="762000" y="228600"/>
            <a:ext cx="76200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all" baseline="0">
                <a:solidFill>
                  <a:schemeClr val="bg1"/>
                </a:solidFill>
                <a:latin typeface="Bahnschrift" panose="020B0502040204020203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sz="3600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6660F16-9E02-449C-9BD6-A80BC087299E}"/>
              </a:ext>
            </a:extLst>
          </p:cNvPr>
          <p:cNvSpPr txBox="1">
            <a:spLocks/>
          </p:cNvSpPr>
          <p:nvPr userDrawn="1"/>
        </p:nvSpPr>
        <p:spPr>
          <a:xfrm>
            <a:off x="762000" y="838200"/>
            <a:ext cx="7620000" cy="381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cap="none" baseline="0">
                <a:solidFill>
                  <a:schemeClr val="bg1"/>
                </a:solidFill>
                <a:latin typeface="Bahnschrift" panose="020B0502040204020203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sz="2000" dirty="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4FF14598-67AC-4808-BBF6-86E49014E8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219200"/>
            <a:ext cx="9144000" cy="228600"/>
          </a:xfrm>
          <a:prstGeom prst="rect">
            <a:avLst/>
          </a:prstGeom>
          <a:solidFill>
            <a:srgbClr val="FDB825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C62205EF-E0D4-4F41-8C15-D04153A4D9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869768"/>
            <a:ext cx="9144000" cy="73832"/>
          </a:xfrm>
          <a:prstGeom prst="rect">
            <a:avLst/>
          </a:prstGeom>
          <a:solidFill>
            <a:srgbClr val="FDB825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9747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41F91-4BFE-430B-8B6E-F6924F9776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CSS SECURITY AWARENESS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B26F3-BA5C-47AC-8A25-F84D42E106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23744" y="1586447"/>
            <a:ext cx="4111142" cy="3862426"/>
          </a:xfrm>
        </p:spPr>
        <p:txBody>
          <a:bodyPr/>
          <a:lstStyle/>
          <a:p>
            <a:r>
              <a:rPr lang="en-US" sz="2400" dirty="0"/>
              <a:t>FPLS/IRS SAFEGUARDING</a:t>
            </a:r>
          </a:p>
          <a:p>
            <a:r>
              <a:rPr lang="en-US" sz="2400" dirty="0"/>
              <a:t>2020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43CAFF-3EB3-4AA6-B766-048442A835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78316" y="6195034"/>
            <a:ext cx="1666706" cy="570318"/>
          </a:xfrm>
        </p:spPr>
        <p:txBody>
          <a:bodyPr/>
          <a:lstStyle/>
          <a:p>
            <a:r>
              <a:rPr lang="en-US" dirty="0">
                <a:latin typeface="+mn-lt"/>
              </a:rPr>
              <a:t>2020</a:t>
            </a:r>
          </a:p>
          <a:p>
            <a:r>
              <a:rPr lang="en-US" dirty="0">
                <a:latin typeface="+mn-lt"/>
              </a:rPr>
              <a:t>Security Awareness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7D6766DA-5C1C-4830-A876-64DCDC00554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25" r="16725"/>
          <a:stretch>
            <a:fillRect/>
          </a:stretch>
        </p:blipFill>
        <p:spPr>
          <a:xfrm>
            <a:off x="3222107" y="2079107"/>
            <a:ext cx="2699785" cy="269978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9F9A21F-0963-4C28-9625-51DDD0850F59}"/>
              </a:ext>
            </a:extLst>
          </p:cNvPr>
          <p:cNvSpPr txBox="1"/>
          <p:nvPr/>
        </p:nvSpPr>
        <p:spPr>
          <a:xfrm>
            <a:off x="4131665" y="5733369"/>
            <a:ext cx="880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40723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698002-3566-469F-9526-8C94C3C1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  <a:defRPr/>
            </a:pPr>
            <a:r>
              <a:rPr lang="en-US" dirty="0">
                <a:latin typeface="+mn-lt"/>
                <a:cs typeface="Arial" panose="020B0604020202020204" pitchFamily="34" charset="0"/>
              </a:rPr>
              <a:t>The annual review of this material is mandatory for all staff who have access to confidential information. CSS requires staff to complete a Security Awareness course once per year and sign new Security Agreements at the conclusion of the training. A new DCF Computer User Agreement is also necessary. </a:t>
            </a:r>
          </a:p>
          <a:p>
            <a:pPr marL="114300" indent="0">
              <a:buNone/>
              <a:defRPr/>
            </a:pPr>
            <a:endParaRPr lang="en-US" dirty="0">
              <a:latin typeface="+mn-lt"/>
              <a:cs typeface="Arial" panose="020B0604020202020204" pitchFamily="34" charset="0"/>
            </a:endParaRPr>
          </a:p>
          <a:p>
            <a:pPr marL="114300" indent="0">
              <a:buNone/>
              <a:defRPr/>
            </a:pPr>
            <a:r>
              <a:rPr lang="en-US" dirty="0">
                <a:latin typeface="+mn-lt"/>
                <a:cs typeface="Arial" panose="020B0604020202020204" pitchFamily="34" charset="0"/>
              </a:rPr>
              <a:t>Staff are required to sign the IRS Safeguarding Statement, Conflict of Interest Disclosure form, Certificate of Non-Printing Office, Reporting Requirements, Statement of Confidentiality and DCF Computer User Agreement (through Infosec IQ) annually.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3EF669-3D14-4F59-964A-804AA33B7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09885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F899722-D10D-42FC-BDCD-EA9099E11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348659"/>
              </p:ext>
            </p:extLst>
          </p:nvPr>
        </p:nvGraphicFramePr>
        <p:xfrm>
          <a:off x="934451" y="2687319"/>
          <a:ext cx="7319211" cy="992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9211">
                  <a:extLst>
                    <a:ext uri="{9D8B030D-6E8A-4147-A177-3AD203B41FA5}">
                      <a16:colId xmlns:a16="http://schemas.microsoft.com/office/drawing/2014/main" val="102754059"/>
                    </a:ext>
                  </a:extLst>
                </a:gridCol>
              </a:tblGrid>
              <a:tr h="4225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Bahnschrift" panose="020B0502040204020203" pitchFamily="34" charset="0"/>
                        </a:rPr>
                        <a:t>FEDERAL PARENT LOCATOR SERVICES (FPLS)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330703"/>
                  </a:ext>
                </a:extLst>
              </a:tr>
              <a:tr h="5356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Bahnschrift" panose="020B0502040204020203" pitchFamily="34" charset="0"/>
                        </a:rPr>
                        <a:t>SECURITY AWARENESS TRAINING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858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26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4FAC3A-AB76-4FD7-A7D2-3F6252D55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371342"/>
              </p:ext>
            </p:extLst>
          </p:nvPr>
        </p:nvGraphicFramePr>
        <p:xfrm>
          <a:off x="1008647" y="2849880"/>
          <a:ext cx="712670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6705">
                  <a:extLst>
                    <a:ext uri="{9D8B030D-6E8A-4147-A177-3AD203B41FA5}">
                      <a16:colId xmlns:a16="http://schemas.microsoft.com/office/drawing/2014/main" val="1739457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Bahnschrift" panose="020B0502040204020203" pitchFamily="34" charset="0"/>
                        </a:rPr>
                        <a:t>SAFEGUARDING 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694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Bahnschrift" panose="020B0502040204020203" pitchFamily="34" charset="0"/>
                        </a:rPr>
                        <a:t>DISCLOSURE LIMITS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897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822091"/>
      </p:ext>
    </p:extLst>
  </p:cSld>
  <p:clrMapOvr>
    <a:masterClrMapping/>
  </p:clrMapOvr>
</p:sld>
</file>

<file path=ppt/theme/theme1.xml><?xml version="1.0" encoding="utf-8"?>
<a:theme xmlns:a="http://schemas.openxmlformats.org/drawingml/2006/main" name="DCF General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CF PPT Templat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867A8EE21F6B43B794FEB11E588B57" ma:contentTypeVersion="1" ma:contentTypeDescription="Create a new document." ma:contentTypeScope="" ma:versionID="58698416b3dd407e4407479f718eee6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9FD75A-AC38-42E8-A39D-9BFD34DDACDD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2B298C9-4658-4069-A8C3-AD8802D992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0E1957-9DFF-48CD-87D0-A92927C815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1346</TotalTime>
  <Words>126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Bahnschrift</vt:lpstr>
      <vt:lpstr>Calibri</vt:lpstr>
      <vt:lpstr>Times New Roman</vt:lpstr>
      <vt:lpstr>DCF General Theme</vt:lpstr>
      <vt:lpstr>CSS SECURITY AWARENESS</vt:lpstr>
      <vt:lpstr>OVERVIEW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Werther</dc:creator>
  <cp:lastModifiedBy>AccTest3  [DCF]</cp:lastModifiedBy>
  <cp:revision>101</cp:revision>
  <dcterms:created xsi:type="dcterms:W3CDTF">2019-05-16T14:11:40Z</dcterms:created>
  <dcterms:modified xsi:type="dcterms:W3CDTF">2025-03-31T22:59:41Z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0x01010053867A8EE21F6B43B794FEB11E588B57</vt:lpwstr>
  </property>
</Properties>
</file>