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mp" ContentType="image/png"/>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83"/>
  </p:notesMasterIdLst>
  <p:handoutMasterIdLst>
    <p:handoutMasterId r:id="rId84"/>
  </p:handoutMasterIdLst>
  <p:sldIdLst>
    <p:sldId id="256" r:id="rId5"/>
    <p:sldId id="351" r:id="rId6"/>
    <p:sldId id="258" r:id="rId7"/>
    <p:sldId id="358" r:id="rId8"/>
    <p:sldId id="259" r:id="rId9"/>
    <p:sldId id="260" r:id="rId10"/>
    <p:sldId id="261" r:id="rId11"/>
    <p:sldId id="266" r:id="rId12"/>
    <p:sldId id="264" r:id="rId13"/>
    <p:sldId id="265" r:id="rId14"/>
    <p:sldId id="271" r:id="rId15"/>
    <p:sldId id="273" r:id="rId16"/>
    <p:sldId id="274" r:id="rId17"/>
    <p:sldId id="275" r:id="rId18"/>
    <p:sldId id="278" r:id="rId19"/>
    <p:sldId id="354" r:id="rId20"/>
    <p:sldId id="374" r:id="rId21"/>
    <p:sldId id="375" r:id="rId22"/>
    <p:sldId id="376" r:id="rId23"/>
    <p:sldId id="373" r:id="rId24"/>
    <p:sldId id="262" r:id="rId25"/>
    <p:sldId id="267" r:id="rId26"/>
    <p:sldId id="370" r:id="rId27"/>
    <p:sldId id="269" r:id="rId28"/>
    <p:sldId id="270" r:id="rId29"/>
    <p:sldId id="279" r:id="rId30"/>
    <p:sldId id="280" r:id="rId31"/>
    <p:sldId id="281" r:id="rId32"/>
    <p:sldId id="282" r:id="rId33"/>
    <p:sldId id="284" r:id="rId34"/>
    <p:sldId id="285" r:id="rId35"/>
    <p:sldId id="286" r:id="rId36"/>
    <p:sldId id="287" r:id="rId37"/>
    <p:sldId id="288" r:id="rId38"/>
    <p:sldId id="289" r:id="rId39"/>
    <p:sldId id="364" r:id="rId40"/>
    <p:sldId id="365" r:id="rId41"/>
    <p:sldId id="290" r:id="rId42"/>
    <p:sldId id="291" r:id="rId43"/>
    <p:sldId id="292" r:id="rId44"/>
    <p:sldId id="293" r:id="rId45"/>
    <p:sldId id="294" r:id="rId46"/>
    <p:sldId id="295" r:id="rId47"/>
    <p:sldId id="296" r:id="rId48"/>
    <p:sldId id="355" r:id="rId49"/>
    <p:sldId id="297" r:id="rId50"/>
    <p:sldId id="298" r:id="rId51"/>
    <p:sldId id="299" r:id="rId52"/>
    <p:sldId id="300" r:id="rId53"/>
    <p:sldId id="301" r:id="rId54"/>
    <p:sldId id="302" r:id="rId55"/>
    <p:sldId id="356" r:id="rId56"/>
    <p:sldId id="303" r:id="rId57"/>
    <p:sldId id="304" r:id="rId58"/>
    <p:sldId id="305" r:id="rId59"/>
    <p:sldId id="306" r:id="rId60"/>
    <p:sldId id="307" r:id="rId61"/>
    <p:sldId id="308" r:id="rId62"/>
    <p:sldId id="309" r:id="rId63"/>
    <p:sldId id="311" r:id="rId64"/>
    <p:sldId id="312" r:id="rId65"/>
    <p:sldId id="313" r:id="rId66"/>
    <p:sldId id="371" r:id="rId67"/>
    <p:sldId id="315" r:id="rId68"/>
    <p:sldId id="372" r:id="rId69"/>
    <p:sldId id="366" r:id="rId70"/>
    <p:sldId id="369" r:id="rId71"/>
    <p:sldId id="316" r:id="rId72"/>
    <p:sldId id="317" r:id="rId73"/>
    <p:sldId id="359" r:id="rId74"/>
    <p:sldId id="360" r:id="rId75"/>
    <p:sldId id="361" r:id="rId76"/>
    <p:sldId id="362" r:id="rId77"/>
    <p:sldId id="363" r:id="rId78"/>
    <p:sldId id="350" r:id="rId79"/>
    <p:sldId id="322" r:id="rId80"/>
    <p:sldId id="323" r:id="rId81"/>
    <p:sldId id="324" r:id="rId8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DB825"/>
    <a:srgbClr val="1E417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109" autoAdjust="0"/>
    <p:restoredTop sz="71661" autoAdjust="0"/>
  </p:normalViewPr>
  <p:slideViewPr>
    <p:cSldViewPr snapToGrid="0">
      <p:cViewPr varScale="1">
        <p:scale>
          <a:sx n="82" d="100"/>
          <a:sy n="82" d="100"/>
        </p:scale>
        <p:origin x="2430" y="114"/>
      </p:cViewPr>
      <p:guideLst>
        <p:guide orient="horz" pos="2160"/>
        <p:guide pos="2880"/>
      </p:guideLst>
    </p:cSldViewPr>
  </p:slideViewPr>
  <p:notesTextViewPr>
    <p:cViewPr>
      <p:scale>
        <a:sx n="1" d="1"/>
        <a:sy n="1" d="1"/>
      </p:scale>
      <p:origin x="0" y="0"/>
    </p:cViewPr>
  </p:notesTextViewPr>
  <p:notesViewPr>
    <p:cSldViewPr snapToGrid="0">
      <p:cViewPr varScale="1">
        <p:scale>
          <a:sx n="99" d="100"/>
          <a:sy n="99" d="100"/>
        </p:scale>
        <p:origin x="2718" y="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6" Type="http://schemas.openxmlformats.org/officeDocument/2006/relationships/slide" Target="slides/slide72.xml"/><Relationship Id="rId84" Type="http://schemas.openxmlformats.org/officeDocument/2006/relationships/handoutMaster" Target="handoutMasters/handoutMaster1.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slide" Target="slides/slide75.xml"/><Relationship Id="rId87" Type="http://schemas.openxmlformats.org/officeDocument/2006/relationships/theme" Target="theme/theme1.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notesMaster" Target="notesMasters/notesMaster1.xml"/><Relationship Id="rId88"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r>
              <a:rPr lang="en-US"/>
              <a:t>NUMBER OF CHILD REPORTS RECEIVED</a:t>
            </a:r>
          </a:p>
        </c:rich>
      </c:tx>
      <c:overlay val="0"/>
      <c:spPr>
        <a:noFill/>
        <a:ln>
          <a:noFill/>
        </a:ln>
        <a:effectLst/>
      </c:spPr>
      <c:txPr>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Sheet1!$B$3</c:f>
              <c:strCache>
                <c:ptCount val="1"/>
                <c:pt idx="0">
                  <c:v>Screened In</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Sheet1!$A$4:$A$7</c:f>
              <c:strCache>
                <c:ptCount val="4"/>
                <c:pt idx="0">
                  <c:v>SFY 2016</c:v>
                </c:pt>
                <c:pt idx="1">
                  <c:v>SFY 2017</c:v>
                </c:pt>
                <c:pt idx="2">
                  <c:v>SFY 2018</c:v>
                </c:pt>
                <c:pt idx="3">
                  <c:v>SFY 2019</c:v>
                </c:pt>
              </c:strCache>
            </c:strRef>
          </c:cat>
          <c:val>
            <c:numRef>
              <c:f>Sheet1!$B$4:$B$7</c:f>
              <c:numCache>
                <c:formatCode>General</c:formatCode>
                <c:ptCount val="4"/>
                <c:pt idx="0">
                  <c:v>37807</c:v>
                </c:pt>
                <c:pt idx="1">
                  <c:v>37445</c:v>
                </c:pt>
                <c:pt idx="2">
                  <c:v>40623</c:v>
                </c:pt>
                <c:pt idx="3">
                  <c:v>45801</c:v>
                </c:pt>
              </c:numCache>
            </c:numRef>
          </c:val>
          <c:extLst>
            <c:ext xmlns:c16="http://schemas.microsoft.com/office/drawing/2014/chart" uri="{C3380CC4-5D6E-409C-BE32-E72D297353CC}">
              <c16:uniqueId val="{00000000-83B2-475E-B9F7-8B6C40156537}"/>
            </c:ext>
          </c:extLst>
        </c:ser>
        <c:ser>
          <c:idx val="1"/>
          <c:order val="1"/>
          <c:tx>
            <c:strRef>
              <c:f>Sheet1!$C$3</c:f>
              <c:strCache>
                <c:ptCount val="1"/>
                <c:pt idx="0">
                  <c:v>Screened out</c:v>
                </c:pt>
              </c:strCache>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Sheet1!$A$4:$A$7</c:f>
              <c:strCache>
                <c:ptCount val="4"/>
                <c:pt idx="0">
                  <c:v>SFY 2016</c:v>
                </c:pt>
                <c:pt idx="1">
                  <c:v>SFY 2017</c:v>
                </c:pt>
                <c:pt idx="2">
                  <c:v>SFY 2018</c:v>
                </c:pt>
                <c:pt idx="3">
                  <c:v>SFY 2019</c:v>
                </c:pt>
              </c:strCache>
            </c:strRef>
          </c:cat>
          <c:val>
            <c:numRef>
              <c:f>Sheet1!$C$4:$C$7</c:f>
              <c:numCache>
                <c:formatCode>General</c:formatCode>
                <c:ptCount val="4"/>
                <c:pt idx="0">
                  <c:v>29835</c:v>
                </c:pt>
                <c:pt idx="1">
                  <c:v>29927</c:v>
                </c:pt>
                <c:pt idx="2">
                  <c:v>32060</c:v>
                </c:pt>
                <c:pt idx="3">
                  <c:v>27606</c:v>
                </c:pt>
              </c:numCache>
            </c:numRef>
          </c:val>
          <c:extLst>
            <c:ext xmlns:c16="http://schemas.microsoft.com/office/drawing/2014/chart" uri="{C3380CC4-5D6E-409C-BE32-E72D297353CC}">
              <c16:uniqueId val="{00000001-83B2-475E-B9F7-8B6C40156537}"/>
            </c:ext>
          </c:extLst>
        </c:ser>
        <c:ser>
          <c:idx val="2"/>
          <c:order val="2"/>
          <c:tx>
            <c:strRef>
              <c:f>Sheet1!$D$3</c:f>
              <c:strCache>
                <c:ptCount val="1"/>
                <c:pt idx="0">
                  <c:v>Total</c:v>
                </c:pt>
              </c:strCache>
            </c:strRef>
          </c:tx>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Sheet1!$A$4:$A$7</c:f>
              <c:strCache>
                <c:ptCount val="4"/>
                <c:pt idx="0">
                  <c:v>SFY 2016</c:v>
                </c:pt>
                <c:pt idx="1">
                  <c:v>SFY 2017</c:v>
                </c:pt>
                <c:pt idx="2">
                  <c:v>SFY 2018</c:v>
                </c:pt>
                <c:pt idx="3">
                  <c:v>SFY 2019</c:v>
                </c:pt>
              </c:strCache>
            </c:strRef>
          </c:cat>
          <c:val>
            <c:numRef>
              <c:f>Sheet1!$D$4:$D$7</c:f>
              <c:numCache>
                <c:formatCode>General</c:formatCode>
                <c:ptCount val="4"/>
                <c:pt idx="0">
                  <c:v>67642</c:v>
                </c:pt>
                <c:pt idx="1">
                  <c:v>67372</c:v>
                </c:pt>
                <c:pt idx="2">
                  <c:v>72683</c:v>
                </c:pt>
                <c:pt idx="3">
                  <c:v>73407</c:v>
                </c:pt>
              </c:numCache>
            </c:numRef>
          </c:val>
          <c:extLst>
            <c:ext xmlns:c16="http://schemas.microsoft.com/office/drawing/2014/chart" uri="{C3380CC4-5D6E-409C-BE32-E72D297353CC}">
              <c16:uniqueId val="{00000002-83B2-475E-B9F7-8B6C40156537}"/>
            </c:ext>
          </c:extLst>
        </c:ser>
        <c:ser>
          <c:idx val="3"/>
          <c:order val="3"/>
          <c:tx>
            <c:strRef>
              <c:f>Sheet1!$E$3</c:f>
              <c:strCache>
                <c:ptCount val="1"/>
                <c:pt idx="0">
                  <c:v>Percentage of Screened In</c:v>
                </c:pt>
              </c:strCache>
            </c:strRef>
          </c:tx>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Sheet1!$A$4:$A$7</c:f>
              <c:strCache>
                <c:ptCount val="4"/>
                <c:pt idx="0">
                  <c:v>SFY 2016</c:v>
                </c:pt>
                <c:pt idx="1">
                  <c:v>SFY 2017</c:v>
                </c:pt>
                <c:pt idx="2">
                  <c:v>SFY 2018</c:v>
                </c:pt>
                <c:pt idx="3">
                  <c:v>SFY 2019</c:v>
                </c:pt>
              </c:strCache>
            </c:strRef>
          </c:cat>
          <c:val>
            <c:numRef>
              <c:f>Sheet1!$E$4:$E$7</c:f>
              <c:numCache>
                <c:formatCode>0%</c:formatCode>
                <c:ptCount val="4"/>
                <c:pt idx="0">
                  <c:v>0.55892788504183788</c:v>
                </c:pt>
                <c:pt idx="1">
                  <c:v>0.55579469215697919</c:v>
                </c:pt>
                <c:pt idx="2">
                  <c:v>0.55890648432233125</c:v>
                </c:pt>
                <c:pt idx="3">
                  <c:v>0.62393232253054887</c:v>
                </c:pt>
              </c:numCache>
            </c:numRef>
          </c:val>
          <c:extLst>
            <c:ext xmlns:c16="http://schemas.microsoft.com/office/drawing/2014/chart" uri="{C3380CC4-5D6E-409C-BE32-E72D297353CC}">
              <c16:uniqueId val="{00000003-83B2-475E-B9F7-8B6C40156537}"/>
            </c:ext>
          </c:extLst>
        </c:ser>
        <c:dLbls>
          <c:dLblPos val="outEnd"/>
          <c:showLegendKey val="0"/>
          <c:showVal val="1"/>
          <c:showCatName val="0"/>
          <c:showSerName val="0"/>
          <c:showPercent val="0"/>
          <c:showBubbleSize val="0"/>
        </c:dLbls>
        <c:gapWidth val="100"/>
        <c:overlap val="-24"/>
        <c:axId val="630956392"/>
        <c:axId val="595116816"/>
      </c:barChart>
      <c:catAx>
        <c:axId val="630956392"/>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95116816"/>
        <c:crosses val="autoZero"/>
        <c:auto val="1"/>
        <c:lblAlgn val="ctr"/>
        <c:lblOffset val="100"/>
        <c:noMultiLvlLbl val="0"/>
      </c:catAx>
      <c:valAx>
        <c:axId val="59511681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3095639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40">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018DF2C-A08D-46F6-A61F-EA3389AA37A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C1C577A9-254C-4741-A38B-396C866F55D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B74BB30-39EA-4814-9156-285CE4BE16EB}" type="datetimeFigureOut">
              <a:rPr lang="en-US" smtClean="0"/>
              <a:t>8/20/2020</a:t>
            </a:fld>
            <a:endParaRPr lang="en-US"/>
          </a:p>
        </p:txBody>
      </p:sp>
      <p:sp>
        <p:nvSpPr>
          <p:cNvPr id="4" name="Footer Placeholder 3">
            <a:extLst>
              <a:ext uri="{FF2B5EF4-FFF2-40B4-BE49-F238E27FC236}">
                <a16:creationId xmlns:a16="http://schemas.microsoft.com/office/drawing/2014/main" id="{811C0BF8-E679-4145-9798-874E5DD699C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9EF0289E-220B-4F1F-9D5F-26386B1AB31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32A624E-46F9-42B5-8A29-2171BD26C948}" type="slidenum">
              <a:rPr lang="en-US" smtClean="0"/>
              <a:t>‹#›</a:t>
            </a:fld>
            <a:endParaRPr lang="en-US"/>
          </a:p>
        </p:txBody>
      </p:sp>
    </p:spTree>
    <p:extLst>
      <p:ext uri="{BB962C8B-B14F-4D97-AF65-F5344CB8AC3E}">
        <p14:creationId xmlns:p14="http://schemas.microsoft.com/office/powerpoint/2010/main" val="229779779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70F3AAC-2B43-41C1-8D74-164E98C01737}" type="datetimeFigureOut">
              <a:rPr lang="en-US" smtClean="0"/>
              <a:t>8/20/2020</a:t>
            </a:fld>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C3811AC-DDDF-4D57-94CD-34F32A7D5E8F}" type="slidenum">
              <a:rPr lang="en-US" smtClean="0"/>
              <a:t>‹#›</a:t>
            </a:fld>
            <a:endParaRPr lang="en-US"/>
          </a:p>
        </p:txBody>
      </p:sp>
      <p:sp>
        <p:nvSpPr>
          <p:cNvPr id="8" name="Notes Placeholder 7">
            <a:extLst>
              <a:ext uri="{FF2B5EF4-FFF2-40B4-BE49-F238E27FC236}">
                <a16:creationId xmlns:a16="http://schemas.microsoft.com/office/drawing/2014/main" id="{3F25D715-2C45-4C07-9422-FBBE218C71C0}"/>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Image Placeholder 8">
            <a:extLst>
              <a:ext uri="{FF2B5EF4-FFF2-40B4-BE49-F238E27FC236}">
                <a16:creationId xmlns:a16="http://schemas.microsoft.com/office/drawing/2014/main" id="{4CECC9CC-3893-4BAD-9EB1-85D01EB7EA05}"/>
              </a:ext>
            </a:extLst>
          </p:cNvPr>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Tree>
    <p:extLst>
      <p:ext uri="{BB962C8B-B14F-4D97-AF65-F5344CB8AC3E}">
        <p14:creationId xmlns:p14="http://schemas.microsoft.com/office/powerpoint/2010/main" val="24281279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3811AC-DDDF-4D57-94CD-34F32A7D5E8F}" type="slidenum">
              <a:rPr lang="en-US" smtClean="0"/>
              <a:t>1</a:t>
            </a:fld>
            <a:endParaRPr lang="en-US"/>
          </a:p>
        </p:txBody>
      </p:sp>
    </p:spTree>
    <p:extLst>
      <p:ext uri="{BB962C8B-B14F-4D97-AF65-F5344CB8AC3E}">
        <p14:creationId xmlns:p14="http://schemas.microsoft.com/office/powerpoint/2010/main" val="37846256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Arial" pitchFamily="34" charset="0"/>
                <a:cs typeface="Arial" pitchFamily="34" charset="0"/>
              </a:rPr>
              <a:t>Intake Interview- </a:t>
            </a:r>
            <a:r>
              <a:rPr lang="en-US" altLang="en-US" dirty="0">
                <a:latin typeface="Arial" pitchFamily="34" charset="0"/>
                <a:cs typeface="Arial" pitchFamily="34" charset="0"/>
              </a:rPr>
              <a:t>Completed by KPRC Intake Worker</a:t>
            </a:r>
          </a:p>
          <a:p>
            <a:r>
              <a:rPr lang="en-US" altLang="en-US" dirty="0">
                <a:latin typeface="Arial" pitchFamily="34" charset="0"/>
                <a:cs typeface="Arial" pitchFamily="34" charset="0"/>
              </a:rPr>
              <a:t>The information provided by the reporter is documented in a Statewide Computer System called KIPS (Kansas Intake/Investigation Protection System);</a:t>
            </a:r>
          </a:p>
          <a:p>
            <a:endParaRPr lang="en-US" altLang="en-US" dirty="0">
              <a:latin typeface="Arial" pitchFamily="34" charset="0"/>
              <a:cs typeface="Arial" pitchFamily="34" charset="0"/>
            </a:endParaRPr>
          </a:p>
          <a:p>
            <a:r>
              <a:rPr lang="en-US" altLang="en-US" dirty="0"/>
              <a:t>Demographic information requested at intake for the child, siblings, the child's parents, or other individuals responsible for the child's care, others residing in the home, and the non-residential caregiver includes:</a:t>
            </a:r>
          </a:p>
          <a:p>
            <a:endParaRPr lang="en-US" altLang="en-US" dirty="0"/>
          </a:p>
          <a:p>
            <a:r>
              <a:rPr lang="en-US" altLang="en-US" dirty="0"/>
              <a:t>Name</a:t>
            </a:r>
          </a:p>
          <a:p>
            <a:r>
              <a:rPr lang="en-US" altLang="en-US" dirty="0"/>
              <a:t>Address </a:t>
            </a:r>
          </a:p>
          <a:p>
            <a:r>
              <a:rPr lang="en-US" altLang="en-US" dirty="0"/>
              <a:t>Phone numbers</a:t>
            </a:r>
          </a:p>
          <a:p>
            <a:r>
              <a:rPr lang="en-US" altLang="en-US" dirty="0"/>
              <a:t>DOB and SSN</a:t>
            </a:r>
          </a:p>
          <a:p>
            <a:r>
              <a:rPr lang="en-US" altLang="en-US" dirty="0"/>
              <a:t>Race and ethnicity</a:t>
            </a:r>
          </a:p>
          <a:p>
            <a:endParaRPr lang="en-US" altLang="en-US" dirty="0">
              <a:latin typeface="Arial" pitchFamily="34" charset="0"/>
              <a:cs typeface="Arial" pitchFamily="34" charset="0"/>
            </a:endParaRPr>
          </a:p>
          <a:p>
            <a:endParaRPr lang="en-US" altLang="en-US" dirty="0"/>
          </a:p>
          <a:p>
            <a:r>
              <a:rPr lang="en-US" altLang="en-US" dirty="0"/>
              <a:t>In consultation with the National Resource Center for Child Protective Services, DCF developed Information Collection Standards to ensure pertinent and sufficient information is gathered to make decisions about child safety. </a:t>
            </a:r>
          </a:p>
          <a:p>
            <a:endParaRPr lang="en-US" altLang="en-US" dirty="0"/>
          </a:p>
          <a:p>
            <a:r>
              <a:rPr lang="en-US" altLang="en-US" dirty="0"/>
              <a:t>Comprehensive understanding of family functioning resulting in an enhanced ability to make informed safety decisions for children and families.</a:t>
            </a:r>
          </a:p>
          <a:p>
            <a:endParaRPr lang="en-US" dirty="0"/>
          </a:p>
        </p:txBody>
      </p:sp>
      <p:sp>
        <p:nvSpPr>
          <p:cNvPr id="4" name="Slide Number Placeholder 3"/>
          <p:cNvSpPr>
            <a:spLocks noGrp="1"/>
          </p:cNvSpPr>
          <p:nvPr>
            <p:ph type="sldNum" sz="quarter" idx="5"/>
          </p:nvPr>
        </p:nvSpPr>
        <p:spPr/>
        <p:txBody>
          <a:bodyPr/>
          <a:lstStyle/>
          <a:p>
            <a:fld id="{9C3811AC-DDDF-4D57-94CD-34F32A7D5E8F}" type="slidenum">
              <a:rPr lang="en-US" smtClean="0"/>
              <a:t>27</a:t>
            </a:fld>
            <a:endParaRPr lang="en-US"/>
          </a:p>
        </p:txBody>
      </p:sp>
    </p:spTree>
    <p:extLst>
      <p:ext uri="{BB962C8B-B14F-4D97-AF65-F5344CB8AC3E}">
        <p14:creationId xmlns:p14="http://schemas.microsoft.com/office/powerpoint/2010/main" val="31305624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If the information in the report meets criteria, they are assigned for one of the above assignment types.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Specific confidentiality statute is 38-2210</a:t>
            </a:r>
          </a:p>
          <a:p>
            <a:endParaRPr lang="en-US" dirty="0"/>
          </a:p>
        </p:txBody>
      </p:sp>
      <p:sp>
        <p:nvSpPr>
          <p:cNvPr id="4" name="Slide Number Placeholder 3"/>
          <p:cNvSpPr>
            <a:spLocks noGrp="1"/>
          </p:cNvSpPr>
          <p:nvPr>
            <p:ph type="sldNum" sz="quarter" idx="5"/>
          </p:nvPr>
        </p:nvSpPr>
        <p:spPr/>
        <p:txBody>
          <a:bodyPr/>
          <a:lstStyle/>
          <a:p>
            <a:fld id="{9C3811AC-DDDF-4D57-94CD-34F32A7D5E8F}" type="slidenum">
              <a:rPr lang="en-US" smtClean="0"/>
              <a:t>32</a:t>
            </a:fld>
            <a:endParaRPr lang="en-US"/>
          </a:p>
        </p:txBody>
      </p:sp>
    </p:spTree>
    <p:extLst>
      <p:ext uri="{BB962C8B-B14F-4D97-AF65-F5344CB8AC3E}">
        <p14:creationId xmlns:p14="http://schemas.microsoft.com/office/powerpoint/2010/main" val="6577031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Policy dictates the minimal response time.  Reports assigned for 72 hour may have a response on the same day.</a:t>
            </a:r>
          </a:p>
          <a:p>
            <a:endParaRPr lang="en-US" dirty="0"/>
          </a:p>
        </p:txBody>
      </p:sp>
      <p:sp>
        <p:nvSpPr>
          <p:cNvPr id="4" name="Slide Number Placeholder 3"/>
          <p:cNvSpPr>
            <a:spLocks noGrp="1"/>
          </p:cNvSpPr>
          <p:nvPr>
            <p:ph type="sldNum" sz="quarter" idx="5"/>
          </p:nvPr>
        </p:nvSpPr>
        <p:spPr/>
        <p:txBody>
          <a:bodyPr/>
          <a:lstStyle/>
          <a:p>
            <a:fld id="{9C3811AC-DDDF-4D57-94CD-34F32A7D5E8F}" type="slidenum">
              <a:rPr lang="en-US" smtClean="0"/>
              <a:t>53</a:t>
            </a:fld>
            <a:endParaRPr lang="en-US"/>
          </a:p>
        </p:txBody>
      </p:sp>
    </p:spTree>
    <p:extLst>
      <p:ext uri="{BB962C8B-B14F-4D97-AF65-F5344CB8AC3E}">
        <p14:creationId xmlns:p14="http://schemas.microsoft.com/office/powerpoint/2010/main" val="23071911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Face to face contact is required to observe and document harm/injury.  </a:t>
            </a:r>
          </a:p>
          <a:p>
            <a:endParaRPr lang="en-US" altLang="en-US" dirty="0"/>
          </a:p>
          <a:p>
            <a:r>
              <a:rPr lang="en-US" altLang="en-US" dirty="0"/>
              <a:t>The face to face contact may be conducted by DCF  Child Protection Specialist or Investigator, law enforcement, or a the licensed case manager assigned to the case from a Child Welfare Case Management Provider.  </a:t>
            </a:r>
          </a:p>
          <a:p>
            <a:endParaRPr lang="en-US" altLang="en-US" dirty="0"/>
          </a:p>
          <a:p>
            <a:r>
              <a:rPr lang="en-US" altLang="en-US" dirty="0"/>
              <a:t>The child should be interviewed in a neutral setting. KSA  38-2226 (g) states the secretary and law enforcement agencies shall have access to a child in a setting designated by school personnel.</a:t>
            </a:r>
          </a:p>
          <a:p>
            <a:endParaRPr lang="en-US" altLang="en-US" dirty="0"/>
          </a:p>
          <a:p>
            <a:r>
              <a:rPr lang="en-US" altLang="en-US" dirty="0"/>
              <a:t>The DCF</a:t>
            </a:r>
            <a:r>
              <a:rPr lang="en-US" altLang="en-US" baseline="0" dirty="0"/>
              <a:t> Child Protection Specialist </a:t>
            </a:r>
            <a:r>
              <a:rPr lang="en-US" altLang="en-US" dirty="0"/>
              <a:t>considers safety factors to determine the safety of the child, such as….</a:t>
            </a:r>
          </a:p>
          <a:p>
            <a:endParaRPr lang="en-US" dirty="0"/>
          </a:p>
        </p:txBody>
      </p:sp>
      <p:sp>
        <p:nvSpPr>
          <p:cNvPr id="4" name="Slide Number Placeholder 3"/>
          <p:cNvSpPr>
            <a:spLocks noGrp="1"/>
          </p:cNvSpPr>
          <p:nvPr>
            <p:ph type="sldNum" sz="quarter" idx="5"/>
          </p:nvPr>
        </p:nvSpPr>
        <p:spPr/>
        <p:txBody>
          <a:bodyPr/>
          <a:lstStyle/>
          <a:p>
            <a:fld id="{9C3811AC-DDDF-4D57-94CD-34F32A7D5E8F}" type="slidenum">
              <a:rPr lang="en-US" smtClean="0"/>
              <a:t>54</a:t>
            </a:fld>
            <a:endParaRPr lang="en-US"/>
          </a:p>
        </p:txBody>
      </p:sp>
    </p:spTree>
    <p:extLst>
      <p:ext uri="{BB962C8B-B14F-4D97-AF65-F5344CB8AC3E}">
        <p14:creationId xmlns:p14="http://schemas.microsoft.com/office/powerpoint/2010/main" val="28919517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Required interviews </a:t>
            </a:r>
          </a:p>
          <a:p>
            <a:endParaRPr lang="en-US" altLang="en-US" dirty="0"/>
          </a:p>
          <a:p>
            <a:r>
              <a:rPr lang="en-US" altLang="en-US" dirty="0"/>
              <a:t>Others:</a:t>
            </a:r>
          </a:p>
          <a:p>
            <a:endParaRPr lang="en-US" altLang="en-US" dirty="0"/>
          </a:p>
          <a:p>
            <a:r>
              <a:rPr lang="en-US" altLang="en-US" dirty="0"/>
              <a:t>a.     Non-residential parent;</a:t>
            </a:r>
          </a:p>
          <a:p>
            <a:r>
              <a:rPr lang="en-US" altLang="en-US" dirty="0"/>
              <a:t>b.    Siblings not residing in the home with the alleged victim;  </a:t>
            </a:r>
          </a:p>
          <a:p>
            <a:r>
              <a:rPr lang="en-US" altLang="en-US" dirty="0"/>
              <a:t>c.    Any adult who provides care or supervision of the victim or who lives in the home, whether related or not;</a:t>
            </a:r>
          </a:p>
          <a:p>
            <a:r>
              <a:rPr lang="en-US" altLang="en-US" dirty="0"/>
              <a:t>d.    Other witnesses, regardless of their relationship to the victim or living arrangement;</a:t>
            </a:r>
          </a:p>
          <a:p>
            <a:r>
              <a:rPr lang="en-US" altLang="en-US" dirty="0"/>
              <a:t>e.    Relatives and friends;</a:t>
            </a:r>
          </a:p>
          <a:p>
            <a:r>
              <a:rPr lang="en-US" altLang="en-US" dirty="0"/>
              <a:t>f.     Neighbors; or</a:t>
            </a:r>
          </a:p>
          <a:p>
            <a:r>
              <a:rPr lang="en-US" altLang="en-US" dirty="0"/>
              <a:t>g.    Reporter.</a:t>
            </a:r>
          </a:p>
          <a:p>
            <a:endParaRPr lang="en-US" dirty="0"/>
          </a:p>
        </p:txBody>
      </p:sp>
      <p:sp>
        <p:nvSpPr>
          <p:cNvPr id="4" name="Slide Number Placeholder 3"/>
          <p:cNvSpPr>
            <a:spLocks noGrp="1"/>
          </p:cNvSpPr>
          <p:nvPr>
            <p:ph type="sldNum" sz="quarter" idx="5"/>
          </p:nvPr>
        </p:nvSpPr>
        <p:spPr/>
        <p:txBody>
          <a:bodyPr/>
          <a:lstStyle/>
          <a:p>
            <a:fld id="{9C3811AC-DDDF-4D57-94CD-34F32A7D5E8F}" type="slidenum">
              <a:rPr lang="en-US" smtClean="0"/>
              <a:t>55</a:t>
            </a:fld>
            <a:endParaRPr lang="en-US"/>
          </a:p>
        </p:txBody>
      </p:sp>
    </p:spTree>
    <p:extLst>
      <p:ext uri="{BB962C8B-B14F-4D97-AF65-F5344CB8AC3E}">
        <p14:creationId xmlns:p14="http://schemas.microsoft.com/office/powerpoint/2010/main" val="6875375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Safety and risk assessment is </a:t>
            </a:r>
            <a:r>
              <a:rPr lang="en-US" altLang="en-US" b="1" dirty="0"/>
              <a:t>ongoing</a:t>
            </a:r>
            <a:r>
              <a:rPr lang="en-US" altLang="en-US" dirty="0"/>
              <a:t> throughout the life of the case, beginning at intake when the KPRC social worker completes the initial assessment.  </a:t>
            </a:r>
          </a:p>
          <a:p>
            <a:endParaRPr lang="en-US" altLang="en-US" dirty="0"/>
          </a:p>
          <a:p>
            <a:r>
              <a:rPr lang="en-US" altLang="en-US" dirty="0"/>
              <a:t>Safety and risk assessments are completed </a:t>
            </a:r>
            <a:r>
              <a:rPr lang="en-US" altLang="en-US" b="1" dirty="0"/>
              <a:t>simultaneously</a:t>
            </a:r>
            <a:r>
              <a:rPr lang="en-US" altLang="en-US" dirty="0"/>
              <a:t> during the investigation and assessment.  </a:t>
            </a:r>
          </a:p>
          <a:p>
            <a:endParaRPr lang="en-US" altLang="en-US" dirty="0"/>
          </a:p>
          <a:p>
            <a:r>
              <a:rPr lang="en-US" altLang="en-US" b="1" dirty="0"/>
              <a:t>All safety is risk; but not all risk is safety.  </a:t>
            </a:r>
            <a:r>
              <a:rPr lang="en-US" altLang="en-US" dirty="0"/>
              <a:t>Risk  &amp; safety factors (such</a:t>
            </a:r>
            <a:r>
              <a:rPr lang="en-US" altLang="en-US" baseline="0" dirty="0"/>
              <a:t> as the vulnerability of the child; imminent danger; threats of imminent danger &amp; caregiver’s protective capacity)</a:t>
            </a:r>
            <a:r>
              <a:rPr lang="en-US" altLang="en-US" dirty="0"/>
              <a:t> are assessed to determine the level of operation within the family.  When the risk is at a high level of occurrence or operation, it crosses a “threshold” and may be a safety concern for the child. </a:t>
            </a:r>
          </a:p>
          <a:p>
            <a:endParaRPr lang="en-US" dirty="0"/>
          </a:p>
        </p:txBody>
      </p:sp>
      <p:sp>
        <p:nvSpPr>
          <p:cNvPr id="4" name="Slide Number Placeholder 3"/>
          <p:cNvSpPr>
            <a:spLocks noGrp="1"/>
          </p:cNvSpPr>
          <p:nvPr>
            <p:ph type="sldNum" sz="quarter" idx="5"/>
          </p:nvPr>
        </p:nvSpPr>
        <p:spPr/>
        <p:txBody>
          <a:bodyPr/>
          <a:lstStyle/>
          <a:p>
            <a:fld id="{9C3811AC-DDDF-4D57-94CD-34F32A7D5E8F}" type="slidenum">
              <a:rPr lang="en-US" smtClean="0"/>
              <a:t>56</a:t>
            </a:fld>
            <a:endParaRPr lang="en-US"/>
          </a:p>
        </p:txBody>
      </p:sp>
    </p:spTree>
    <p:extLst>
      <p:ext uri="{BB962C8B-B14F-4D97-AF65-F5344CB8AC3E}">
        <p14:creationId xmlns:p14="http://schemas.microsoft.com/office/powerpoint/2010/main" val="14410537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SW gather lots of information during their investigation and assessment.  Tools</a:t>
            </a:r>
            <a:r>
              <a:rPr lang="en-US" baseline="0" dirty="0"/>
              <a:t> are used to help sort through this information to pull out the significant information for the safety decision.</a:t>
            </a:r>
            <a:endParaRPr lang="en-US" dirty="0"/>
          </a:p>
          <a:p>
            <a:pPr>
              <a:defRPr/>
            </a:pPr>
            <a:endParaRPr lang="en-US" dirty="0"/>
          </a:p>
          <a:p>
            <a:pPr>
              <a:defRPr/>
            </a:pPr>
            <a:r>
              <a:rPr lang="en-US" dirty="0"/>
              <a:t>The safety</a:t>
            </a:r>
            <a:r>
              <a:rPr lang="en-US" baseline="0" dirty="0"/>
              <a:t> assessment is a </a:t>
            </a:r>
            <a:r>
              <a:rPr lang="en-US" dirty="0"/>
              <a:t>structured method of evaluating potential danger to a child. The assessment tool is designed to determine whether imminent danger exists for a child. </a:t>
            </a:r>
          </a:p>
          <a:p>
            <a:pPr>
              <a:defRPr/>
            </a:pPr>
            <a:endParaRPr lang="en-US" dirty="0"/>
          </a:p>
          <a:p>
            <a:pPr>
              <a:defRPr/>
            </a:pPr>
            <a:r>
              <a:rPr lang="en-US" dirty="0"/>
              <a:t>It is used when considering whether:</a:t>
            </a:r>
          </a:p>
          <a:p>
            <a:pPr marL="241583" indent="-241583">
              <a:buFont typeface="+mj-lt"/>
              <a:buAutoNum type="arabicPeriod"/>
              <a:defRPr/>
            </a:pPr>
            <a:r>
              <a:rPr lang="en-US" dirty="0"/>
              <a:t>a child should return home from protective custody </a:t>
            </a:r>
          </a:p>
          <a:p>
            <a:pPr marL="241583" indent="-241583">
              <a:buFont typeface="+mj-lt"/>
              <a:buAutoNum type="arabicPeriod"/>
              <a:defRPr/>
            </a:pPr>
            <a:r>
              <a:rPr lang="en-US" dirty="0"/>
              <a:t>as well as to determine whether the child may safely remain in the home. </a:t>
            </a:r>
          </a:p>
          <a:p>
            <a:pPr marL="241583" indent="-241583">
              <a:buFont typeface="+mj-lt"/>
              <a:buAutoNum type="arabicPeriod"/>
              <a:defRPr/>
            </a:pPr>
            <a:endParaRPr lang="en-US" dirty="0"/>
          </a:p>
          <a:p>
            <a:pPr>
              <a:buFont typeface="+mj-lt"/>
              <a:buNone/>
              <a:defRPr/>
            </a:pPr>
            <a:r>
              <a:rPr lang="en-US" dirty="0"/>
              <a:t>The Safety Assessment documents consideration of:</a:t>
            </a:r>
          </a:p>
          <a:p>
            <a:pPr marL="181187" indent="-181187">
              <a:buFont typeface="Arial" panose="020B0604020202020204" pitchFamily="34" charset="0"/>
              <a:buChar char="•"/>
              <a:defRPr/>
            </a:pPr>
            <a:r>
              <a:rPr lang="en-US" dirty="0"/>
              <a:t>safety factors, </a:t>
            </a:r>
          </a:p>
          <a:p>
            <a:pPr marL="181187" indent="-181187">
              <a:buFont typeface="Arial" panose="020B0604020202020204" pitchFamily="34" charset="0"/>
              <a:buChar char="•"/>
              <a:defRPr/>
            </a:pPr>
            <a:r>
              <a:rPr lang="en-US" dirty="0"/>
              <a:t>immediate medical concerns, </a:t>
            </a:r>
          </a:p>
          <a:p>
            <a:pPr marL="181187" indent="-181187">
              <a:buFont typeface="Arial" panose="020B0604020202020204" pitchFamily="34" charset="0"/>
              <a:buChar char="•"/>
              <a:defRPr/>
            </a:pPr>
            <a:r>
              <a:rPr lang="en-US" dirty="0"/>
              <a:t>protective action, and </a:t>
            </a:r>
          </a:p>
          <a:p>
            <a:pPr marL="181187" indent="-181187">
              <a:buFont typeface="Arial" panose="020B0604020202020204" pitchFamily="34" charset="0"/>
              <a:buChar char="•"/>
              <a:defRPr/>
            </a:pPr>
            <a:r>
              <a:rPr lang="en-US" dirty="0"/>
              <a:t>the safety decision. </a:t>
            </a:r>
          </a:p>
          <a:p>
            <a:pPr marL="181187" indent="-181187">
              <a:buFont typeface="Arial" panose="020B0604020202020204" pitchFamily="34" charset="0"/>
              <a:buChar char="•"/>
              <a:defRPr/>
            </a:pPr>
            <a:endParaRPr lang="en-US" dirty="0"/>
          </a:p>
          <a:p>
            <a:pPr>
              <a:defRPr/>
            </a:pPr>
            <a:r>
              <a:rPr lang="en-US" dirty="0"/>
              <a:t>The Safety Assessment is completed by an DCF social worker and may be used at any major decision point in a case.</a:t>
            </a:r>
          </a:p>
          <a:p>
            <a:endParaRPr lang="en-US" dirty="0"/>
          </a:p>
        </p:txBody>
      </p:sp>
      <p:sp>
        <p:nvSpPr>
          <p:cNvPr id="4" name="Slide Number Placeholder 3"/>
          <p:cNvSpPr>
            <a:spLocks noGrp="1"/>
          </p:cNvSpPr>
          <p:nvPr>
            <p:ph type="sldNum" sz="quarter" idx="5"/>
          </p:nvPr>
        </p:nvSpPr>
        <p:spPr/>
        <p:txBody>
          <a:bodyPr/>
          <a:lstStyle/>
          <a:p>
            <a:fld id="{9C3811AC-DDDF-4D57-94CD-34F32A7D5E8F}" type="slidenum">
              <a:rPr lang="en-US" smtClean="0"/>
              <a:t>57</a:t>
            </a:fld>
            <a:endParaRPr lang="en-US"/>
          </a:p>
        </p:txBody>
      </p:sp>
    </p:spTree>
    <p:extLst>
      <p:ext uri="{BB962C8B-B14F-4D97-AF65-F5344CB8AC3E}">
        <p14:creationId xmlns:p14="http://schemas.microsoft.com/office/powerpoint/2010/main" val="41489454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t>Safe:</a:t>
            </a:r>
            <a:r>
              <a:rPr lang="en-US" altLang="en-US" dirty="0"/>
              <a:t> </a:t>
            </a:r>
            <a:r>
              <a:rPr lang="en-US" sz="1500" dirty="0"/>
              <a:t>Safe is a condition in which serious harm or threats of serious harm from maltreatment are not present.  There is no need for controlling safety</a:t>
            </a:r>
            <a:endParaRPr lang="en-US" altLang="en-US" dirty="0"/>
          </a:p>
          <a:p>
            <a:endParaRPr lang="en-US" altLang="en-US" dirty="0"/>
          </a:p>
          <a:p>
            <a:r>
              <a:rPr lang="en-US" altLang="en-US" b="1" dirty="0"/>
              <a:t>Safe with an immediate safety plan: </a:t>
            </a:r>
            <a:r>
              <a:rPr lang="en-US" dirty="0">
                <a:effectLst/>
              </a:rPr>
              <a:t>A condition in which serious harm from maltreatment is present, or there is an imminent threat of serious harm, and there is a responsible adult in a caregiving role who demonstrates sufficient capacity to protect the child. The caregiver’s protective capacities, either demonstrated by the caregiver or recommended by PPS, are the controlling safety interventions mitigating the unsafe situation for the present time.  See PPM 2432 for caregiver protective capacity.</a:t>
            </a:r>
            <a:endParaRPr lang="en-US" altLang="en-US" dirty="0"/>
          </a:p>
          <a:p>
            <a:endParaRPr lang="en-US" sz="1300" dirty="0"/>
          </a:p>
          <a:p>
            <a:r>
              <a:rPr lang="en-US" sz="1300" dirty="0"/>
              <a:t>Controlling safety interventions to assist the family in alleviating immediate danger may include, but are not limited to:</a:t>
            </a:r>
            <a:endParaRPr lang="en-US" dirty="0">
              <a:effectLst/>
            </a:endParaRPr>
          </a:p>
          <a:p>
            <a:r>
              <a:rPr lang="en-US" dirty="0">
                <a:effectLst/>
              </a:rPr>
              <a:t> </a:t>
            </a:r>
          </a:p>
          <a:p>
            <a:r>
              <a:rPr lang="en-US" sz="1300" dirty="0"/>
              <a:t>1. Alleged perpetrator voluntarily leaves the home /premises;</a:t>
            </a:r>
            <a:endParaRPr lang="en-US" dirty="0">
              <a:effectLst/>
            </a:endParaRPr>
          </a:p>
          <a:p>
            <a:r>
              <a:rPr lang="en-US" sz="1300" dirty="0"/>
              <a:t>2. Alleged perpetrator is removed by a Protection from Abuse action;</a:t>
            </a:r>
            <a:endParaRPr lang="en-US" dirty="0">
              <a:effectLst/>
            </a:endParaRPr>
          </a:p>
          <a:p>
            <a:r>
              <a:rPr lang="en-US" sz="1300" dirty="0"/>
              <a:t>3. Alleged perpetrator is arrested/incarcerated;</a:t>
            </a:r>
            <a:endParaRPr lang="en-US" dirty="0">
              <a:effectLst/>
            </a:endParaRPr>
          </a:p>
          <a:p>
            <a:r>
              <a:rPr lang="en-US" sz="1300" dirty="0"/>
              <a:t>4. DCF family services;</a:t>
            </a:r>
            <a:endParaRPr lang="en-US" dirty="0">
              <a:effectLst/>
            </a:endParaRPr>
          </a:p>
          <a:p>
            <a:r>
              <a:rPr lang="en-US" sz="1300" dirty="0"/>
              <a:t>5. DCF referral to community service or Family Preservation contractor.</a:t>
            </a:r>
          </a:p>
          <a:p>
            <a:endParaRPr lang="en-US" sz="1300" dirty="0">
              <a:effectLst/>
            </a:endParaRPr>
          </a:p>
          <a:p>
            <a:r>
              <a:rPr lang="en-US" dirty="0">
                <a:effectLst/>
              </a:rPr>
              <a:t>The family safety plan is a temporary, short-term plan to keep the child and other members of the family safe while more permanent safety provisions can be put in place. The safety plan may be used pending referral to family preservation or other services or to provide short-term care to avoid preventable removal of a child from the child’s home.</a:t>
            </a:r>
          </a:p>
          <a:p>
            <a:r>
              <a:rPr lang="en-US" dirty="0">
                <a:effectLst/>
              </a:rPr>
              <a:t> </a:t>
            </a:r>
          </a:p>
          <a:p>
            <a:r>
              <a:rPr lang="en-US" dirty="0">
                <a:effectLst/>
              </a:rPr>
              <a:t>The family safety plan should be used whenever such a plan will enhance family safety and only when it is reasonable to believe safety can be achieved through the plan. The safety plan may have useful application in an assessment assigned for any allegation or presenting situation. For families whose presenting concern to the agency was for a reason other than abuse or neglect, the plan should only be used to address safety issues affecting the family, such as behavior of a child or youth that can be harmful to self or others.</a:t>
            </a:r>
          </a:p>
          <a:p>
            <a:r>
              <a:rPr lang="en-US" dirty="0">
                <a:effectLst/>
              </a:rPr>
              <a:t> </a:t>
            </a:r>
          </a:p>
          <a:p>
            <a:r>
              <a:rPr lang="en-US" dirty="0">
                <a:effectLst/>
              </a:rPr>
              <a:t>In order to be effective, all individuals who are necessary to the safety plan, must be able and willing to cooperate in carrying out the plan and should be involved in the planning. A Family Safety Plan empowers the family to remain responsible for their lives, avoids resistance by the family to externally imposed conditions, and can be used as an assessment tool to help the CPS specialist and the family decide together whether change is possible.</a:t>
            </a:r>
          </a:p>
          <a:p>
            <a:r>
              <a:rPr lang="en-US" dirty="0">
                <a:effectLst/>
              </a:rPr>
              <a:t>GIVE EXAMPLE- CP specialist meets with family and certain things are put in place until the referral to FPS is done.  Task oriented/ not services oriented.</a:t>
            </a:r>
          </a:p>
          <a:p>
            <a:endParaRPr lang="en-US" dirty="0">
              <a:effectLst/>
            </a:endParaRPr>
          </a:p>
          <a:p>
            <a:r>
              <a:rPr lang="en-US" dirty="0">
                <a:effectLst/>
              </a:rPr>
              <a:t>DCF considers options for removal of the perpetrator before considering removal of the child.   </a:t>
            </a:r>
          </a:p>
          <a:p>
            <a:endParaRPr lang="en-US" dirty="0">
              <a:effectLst/>
            </a:endParaRPr>
          </a:p>
          <a:p>
            <a:r>
              <a:rPr lang="en-US" dirty="0">
                <a:effectLst/>
              </a:rPr>
              <a:t>Options include:</a:t>
            </a:r>
          </a:p>
          <a:p>
            <a:r>
              <a:rPr lang="en-US" dirty="0">
                <a:effectLst/>
              </a:rPr>
              <a:t>voluntary removal; which is documented on a safety plan, or </a:t>
            </a:r>
          </a:p>
          <a:p>
            <a:r>
              <a:rPr lang="en-US" dirty="0">
                <a:effectLst/>
              </a:rPr>
              <a:t>a protection from abuse order through the court.</a:t>
            </a:r>
          </a:p>
          <a:p>
            <a:endParaRPr lang="en-US" altLang="en-US" dirty="0"/>
          </a:p>
          <a:p>
            <a:pPr lvl="0"/>
            <a:r>
              <a:rPr lang="en-US" altLang="en-US" b="1" dirty="0"/>
              <a:t>Unsafe:  </a:t>
            </a:r>
            <a:r>
              <a:rPr lang="en-US" sz="1300" dirty="0"/>
              <a:t>A condition in which serious harm from maltreatment is present, or the threat of serious harm is imminent, and the protective capacities of the responsible caregiver(s) are not sufficient to protect the child.  </a:t>
            </a:r>
            <a:endParaRPr lang="en-US" dirty="0"/>
          </a:p>
        </p:txBody>
      </p:sp>
      <p:sp>
        <p:nvSpPr>
          <p:cNvPr id="4" name="Slide Number Placeholder 3"/>
          <p:cNvSpPr>
            <a:spLocks noGrp="1"/>
          </p:cNvSpPr>
          <p:nvPr>
            <p:ph type="sldNum" sz="quarter" idx="5"/>
          </p:nvPr>
        </p:nvSpPr>
        <p:spPr/>
        <p:txBody>
          <a:bodyPr/>
          <a:lstStyle/>
          <a:p>
            <a:fld id="{9C3811AC-DDDF-4D57-94CD-34F32A7D5E8F}" type="slidenum">
              <a:rPr lang="en-US" smtClean="0"/>
              <a:t>58</a:t>
            </a:fld>
            <a:endParaRPr lang="en-US"/>
          </a:p>
        </p:txBody>
      </p:sp>
    </p:spTree>
    <p:extLst>
      <p:ext uri="{BB962C8B-B14F-4D97-AF65-F5344CB8AC3E}">
        <p14:creationId xmlns:p14="http://schemas.microsoft.com/office/powerpoint/2010/main" val="28416920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Criteria which</a:t>
            </a:r>
            <a:r>
              <a:rPr lang="en-US" baseline="0" dirty="0"/>
              <a:t> shall be met for an unsafe decision.</a:t>
            </a:r>
            <a:endParaRPr lang="en-US" dirty="0"/>
          </a:p>
          <a:p>
            <a:endParaRPr lang="en-US" dirty="0"/>
          </a:p>
        </p:txBody>
      </p:sp>
      <p:sp>
        <p:nvSpPr>
          <p:cNvPr id="4" name="Slide Number Placeholder 3"/>
          <p:cNvSpPr>
            <a:spLocks noGrp="1"/>
          </p:cNvSpPr>
          <p:nvPr>
            <p:ph type="sldNum" sz="quarter" idx="5"/>
          </p:nvPr>
        </p:nvSpPr>
        <p:spPr/>
        <p:txBody>
          <a:bodyPr/>
          <a:lstStyle/>
          <a:p>
            <a:fld id="{9C3811AC-DDDF-4D57-94CD-34F32A7D5E8F}" type="slidenum">
              <a:rPr lang="en-US" smtClean="0"/>
              <a:t>59</a:t>
            </a:fld>
            <a:endParaRPr lang="en-US"/>
          </a:p>
        </p:txBody>
      </p:sp>
    </p:spTree>
    <p:extLst>
      <p:ext uri="{BB962C8B-B14F-4D97-AF65-F5344CB8AC3E}">
        <p14:creationId xmlns:p14="http://schemas.microsoft.com/office/powerpoint/2010/main" val="29727557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 notes</a:t>
            </a:r>
          </a:p>
          <a:p>
            <a:endParaRPr lang="en-US" dirty="0"/>
          </a:p>
        </p:txBody>
      </p:sp>
      <p:sp>
        <p:nvSpPr>
          <p:cNvPr id="4" name="Slide Number Placeholder 3"/>
          <p:cNvSpPr>
            <a:spLocks noGrp="1"/>
          </p:cNvSpPr>
          <p:nvPr>
            <p:ph type="sldNum" sz="quarter" idx="10"/>
          </p:nvPr>
        </p:nvSpPr>
        <p:spPr/>
        <p:txBody>
          <a:bodyPr/>
          <a:lstStyle/>
          <a:p>
            <a:fld id="{61E6133A-00B8-4BD6-89E3-7E93EF470083}" type="slidenum">
              <a:rPr lang="en-US" smtClean="0"/>
              <a:t>60</a:t>
            </a:fld>
            <a:endParaRPr lang="en-US"/>
          </a:p>
        </p:txBody>
      </p:sp>
    </p:spTree>
    <p:extLst>
      <p:ext uri="{BB962C8B-B14F-4D97-AF65-F5344CB8AC3E}">
        <p14:creationId xmlns:p14="http://schemas.microsoft.com/office/powerpoint/2010/main" val="22062547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Inform participants of the learning objectives for this workshop.</a:t>
            </a:r>
          </a:p>
          <a:p>
            <a:endParaRPr lang="en-US" dirty="0"/>
          </a:p>
          <a:p>
            <a:r>
              <a:rPr lang="en-US" dirty="0"/>
              <a:t>Describe what to expect when calling the Kansas Protection Report Center.</a:t>
            </a:r>
          </a:p>
          <a:p>
            <a:r>
              <a:rPr lang="en-US" dirty="0"/>
              <a:t>Identify the difference between risk and safety.</a:t>
            </a:r>
          </a:p>
          <a:p>
            <a:r>
              <a:rPr lang="en-US" dirty="0"/>
              <a:t>Recognize decisions made regarding child safety at different points during DCF involvement; and how risk and safety factors impact these decisions.</a:t>
            </a:r>
          </a:p>
          <a:p>
            <a:r>
              <a:rPr lang="en-US" dirty="0"/>
              <a:t>Discover how decisions are made for protective actions and service recommendations.</a:t>
            </a:r>
          </a:p>
          <a:p>
            <a:endParaRPr lang="en-US" dirty="0"/>
          </a:p>
        </p:txBody>
      </p:sp>
      <p:sp>
        <p:nvSpPr>
          <p:cNvPr id="4" name="Slide Number Placeholder 3"/>
          <p:cNvSpPr>
            <a:spLocks noGrp="1"/>
          </p:cNvSpPr>
          <p:nvPr>
            <p:ph type="sldNum" sz="quarter" idx="5"/>
          </p:nvPr>
        </p:nvSpPr>
        <p:spPr/>
        <p:txBody>
          <a:bodyPr/>
          <a:lstStyle/>
          <a:p>
            <a:fld id="{9C3811AC-DDDF-4D57-94CD-34F32A7D5E8F}" type="slidenum">
              <a:rPr lang="en-US" smtClean="0"/>
              <a:t>3</a:t>
            </a:fld>
            <a:endParaRPr lang="en-US"/>
          </a:p>
        </p:txBody>
      </p:sp>
    </p:spTree>
    <p:extLst>
      <p:ext uri="{BB962C8B-B14F-4D97-AF65-F5344CB8AC3E}">
        <p14:creationId xmlns:p14="http://schemas.microsoft.com/office/powerpoint/2010/main" val="34522289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altLang="en-US" dirty="0"/>
              <a:t>Both require supervisor approval prior to making the request.</a:t>
            </a:r>
          </a:p>
          <a:p>
            <a:endParaRPr lang="en-US" dirty="0"/>
          </a:p>
        </p:txBody>
      </p:sp>
      <p:sp>
        <p:nvSpPr>
          <p:cNvPr id="4" name="Slide Number Placeholder 3"/>
          <p:cNvSpPr>
            <a:spLocks noGrp="1"/>
          </p:cNvSpPr>
          <p:nvPr>
            <p:ph type="sldNum" sz="quarter" idx="10"/>
          </p:nvPr>
        </p:nvSpPr>
        <p:spPr/>
        <p:txBody>
          <a:bodyPr/>
          <a:lstStyle/>
          <a:p>
            <a:fld id="{61E6133A-00B8-4BD6-89E3-7E93EF470083}" type="slidenum">
              <a:rPr lang="en-US" smtClean="0"/>
              <a:t>61</a:t>
            </a:fld>
            <a:endParaRPr lang="en-US"/>
          </a:p>
        </p:txBody>
      </p:sp>
    </p:spTree>
    <p:extLst>
      <p:ext uri="{BB962C8B-B14F-4D97-AF65-F5344CB8AC3E}">
        <p14:creationId xmlns:p14="http://schemas.microsoft.com/office/powerpoint/2010/main" val="29529777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 notes</a:t>
            </a:r>
          </a:p>
          <a:p>
            <a:endParaRPr lang="en-US" dirty="0"/>
          </a:p>
        </p:txBody>
      </p:sp>
      <p:sp>
        <p:nvSpPr>
          <p:cNvPr id="4" name="Slide Number Placeholder 3"/>
          <p:cNvSpPr>
            <a:spLocks noGrp="1"/>
          </p:cNvSpPr>
          <p:nvPr>
            <p:ph type="sldNum" sz="quarter" idx="10"/>
          </p:nvPr>
        </p:nvSpPr>
        <p:spPr/>
        <p:txBody>
          <a:bodyPr/>
          <a:lstStyle/>
          <a:p>
            <a:fld id="{61E6133A-00B8-4BD6-89E3-7E93EF470083}" type="slidenum">
              <a:rPr lang="en-US" smtClean="0"/>
              <a:t>62</a:t>
            </a:fld>
            <a:endParaRPr lang="en-US"/>
          </a:p>
        </p:txBody>
      </p:sp>
    </p:spTree>
    <p:extLst>
      <p:ext uri="{BB962C8B-B14F-4D97-AF65-F5344CB8AC3E}">
        <p14:creationId xmlns:p14="http://schemas.microsoft.com/office/powerpoint/2010/main" val="425525327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u="sng" kern="1200" dirty="0">
                <a:solidFill>
                  <a:schemeClr val="tx1"/>
                </a:solidFill>
                <a:effectLst/>
                <a:latin typeface="+mn-lt"/>
                <a:ea typeface="+mn-ea"/>
                <a:cs typeface="+mn-cs"/>
              </a:rPr>
              <a:t>Signs of Safety</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Set of tools for response to assigned reports alleging Abuse, Neglect or Family In Need of Assessment.  </a:t>
            </a:r>
          </a:p>
          <a:p>
            <a:r>
              <a:rPr lang="en-US" sz="1200" b="0" i="0" u="none" strike="noStrike" kern="1200" baseline="0" dirty="0">
                <a:solidFill>
                  <a:schemeClr val="tx1"/>
                </a:solidFill>
                <a:latin typeface="+mn-lt"/>
                <a:ea typeface="+mn-ea"/>
                <a:cs typeface="+mn-cs"/>
              </a:rPr>
              <a:t>•Alongside families and safety network create a balanced assessment of strengths and existing safety.  </a:t>
            </a:r>
          </a:p>
          <a:p>
            <a:r>
              <a:rPr lang="en-US" sz="1200" b="0" i="0" u="none" strike="noStrike" kern="1200" baseline="0" dirty="0">
                <a:solidFill>
                  <a:schemeClr val="tx1"/>
                </a:solidFill>
                <a:latin typeface="+mn-lt"/>
                <a:ea typeface="+mn-ea"/>
                <a:cs typeface="+mn-cs"/>
              </a:rPr>
              <a:t>•Asks what are we worried about, what's going well and what needs to happen? </a:t>
            </a:r>
          </a:p>
          <a:p>
            <a:r>
              <a:rPr lang="en-US" sz="1200" b="0" i="0" u="none" strike="noStrike" kern="1200" baseline="0" dirty="0">
                <a:solidFill>
                  <a:schemeClr val="tx1"/>
                </a:solidFill>
                <a:latin typeface="+mn-lt"/>
                <a:ea typeface="+mn-ea"/>
                <a:cs typeface="+mn-cs"/>
              </a:rPr>
              <a:t>•Children's tools gain child and youth's voice.</a:t>
            </a:r>
          </a:p>
          <a:p>
            <a:r>
              <a:rPr lang="en-US" sz="1200" b="0" i="0" u="none" strike="noStrike" kern="1200" baseline="0" dirty="0">
                <a:solidFill>
                  <a:schemeClr val="tx1"/>
                </a:solidFill>
                <a:latin typeface="+mn-lt"/>
                <a:ea typeface="+mn-ea"/>
                <a:cs typeface="+mn-cs"/>
              </a:rPr>
              <a:t>•Includes system of meaningful measures, supervisor coaching and QA. </a:t>
            </a:r>
          </a:p>
          <a:p>
            <a:endParaRPr lang="en-US" sz="1200" b="0" i="0" u="none" strike="noStrike" kern="1200" baseline="0" dirty="0">
              <a:solidFill>
                <a:schemeClr val="tx1"/>
              </a:solidFill>
              <a:latin typeface="+mn-lt"/>
              <a:ea typeface="+mn-ea"/>
              <a:cs typeface="+mn-cs"/>
            </a:endParaRPr>
          </a:p>
          <a:p>
            <a:endParaRPr lang="en-US" sz="1200" b="0" i="0" u="none" strike="noStrike" kern="1200" baseline="0" dirty="0">
              <a:solidFill>
                <a:schemeClr val="tx1"/>
              </a:solidFill>
              <a:latin typeface="+mn-lt"/>
              <a:ea typeface="+mn-ea"/>
              <a:cs typeface="+mn-cs"/>
            </a:endParaRPr>
          </a:p>
          <a:p>
            <a:pPr lvl="0"/>
            <a:r>
              <a:rPr lang="en-US" sz="1200" b="0" u="none" kern="1200" dirty="0">
                <a:solidFill>
                  <a:schemeClr val="tx1"/>
                </a:solidFill>
                <a:effectLst/>
                <a:latin typeface="+mn-lt"/>
                <a:ea typeface="+mn-ea"/>
                <a:cs typeface="+mn-cs"/>
              </a:rPr>
              <a:t>Evidenced based - </a:t>
            </a:r>
            <a:r>
              <a:rPr lang="en-US" sz="1200" kern="1200" dirty="0">
                <a:solidFill>
                  <a:schemeClr val="tx1"/>
                </a:solidFill>
                <a:effectLst/>
                <a:latin typeface="+mn-lt"/>
                <a:ea typeface="+mn-ea"/>
                <a:cs typeface="+mn-cs"/>
              </a:rPr>
              <a:t>This strengths-based and safety-focused approach to child protection work is grounded in partnership and collaboration. It expands the investigation of risk to encompass strengths and Signs of Safety that can be built upon to stabilize and strengthen a child’s and family’s situation. </a:t>
            </a:r>
          </a:p>
          <a:p>
            <a:pPr lvl="0"/>
            <a:r>
              <a:rPr lang="en-US" sz="1200" kern="1200" dirty="0">
                <a:solidFill>
                  <a:schemeClr val="tx1"/>
                </a:solidFill>
                <a:effectLst/>
                <a:latin typeface="+mn-lt"/>
                <a:ea typeface="+mn-ea"/>
                <a:cs typeface="+mn-cs"/>
              </a:rPr>
              <a:t>-Risk Assessment Mapping is completed with each family to determine where the child falls on the safety scale</a:t>
            </a:r>
          </a:p>
          <a:p>
            <a:pPr lvl="0"/>
            <a:r>
              <a:rPr lang="en-US" sz="1200" kern="1200" dirty="0">
                <a:solidFill>
                  <a:schemeClr val="tx1"/>
                </a:solidFill>
                <a:effectLst/>
                <a:latin typeface="+mn-lt"/>
                <a:ea typeface="+mn-ea"/>
                <a:cs typeface="+mn-cs"/>
              </a:rPr>
              <a:t>-The Signs of Safety approach was created in Western Australia by Andrew </a:t>
            </a:r>
            <a:r>
              <a:rPr lang="en-US" sz="1200" kern="1200" dirty="0" err="1">
                <a:solidFill>
                  <a:schemeClr val="tx1"/>
                </a:solidFill>
                <a:effectLst/>
                <a:latin typeface="+mn-lt"/>
                <a:ea typeface="+mn-ea"/>
                <a:cs typeface="+mn-cs"/>
              </a:rPr>
              <a:t>Turnell</a:t>
            </a:r>
            <a:r>
              <a:rPr lang="en-US" sz="1200" kern="1200" dirty="0">
                <a:solidFill>
                  <a:schemeClr val="tx1"/>
                </a:solidFill>
                <a:effectLst/>
                <a:latin typeface="+mn-lt"/>
                <a:ea typeface="+mn-ea"/>
                <a:cs typeface="+mn-cs"/>
              </a:rPr>
              <a:t> and Steve Edwards. </a:t>
            </a:r>
          </a:p>
          <a:p>
            <a:pPr lvl="0"/>
            <a:r>
              <a:rPr lang="en-US" sz="1200" kern="1200" dirty="0">
                <a:solidFill>
                  <a:schemeClr val="tx1"/>
                </a:solidFill>
                <a:effectLst/>
                <a:latin typeface="+mn-lt"/>
                <a:ea typeface="+mn-ea"/>
                <a:cs typeface="+mn-cs"/>
              </a:rPr>
              <a:t>-The approach focuses on the question “How can the worker build partnerships with parents and children in situations of suspected or substantiated child abuse and still deal rigorously with the maltreatment issues?” </a:t>
            </a:r>
          </a:p>
          <a:p>
            <a:pPr lvl="0"/>
            <a:r>
              <a:rPr lang="en-US" sz="1200" kern="1200" dirty="0">
                <a:solidFill>
                  <a:schemeClr val="tx1"/>
                </a:solidFill>
                <a:effectLst/>
                <a:latin typeface="+mn-lt"/>
                <a:ea typeface="+mn-ea"/>
                <a:cs typeface="+mn-cs"/>
              </a:rPr>
              <a:t>-Signs of Safety format offers a simple yet rigorous assessment format that workers can use to elicit, in common language, the professional’s and family members’ views regarding concerns or dangers, existing strengths, safety and envisioned safety</a:t>
            </a:r>
          </a:p>
          <a:p>
            <a:r>
              <a:rPr lang="en-US" sz="1200" kern="1200" dirty="0">
                <a:solidFill>
                  <a:schemeClr val="tx1"/>
                </a:solidFill>
                <a:effectLst/>
                <a:latin typeface="+mn-lt"/>
                <a:ea typeface="+mn-ea"/>
                <a:cs typeface="+mn-cs"/>
              </a:rPr>
              <a:t>-Elements include:</a:t>
            </a:r>
          </a:p>
          <a:p>
            <a:r>
              <a:rPr lang="en-US" sz="1200" kern="1200" dirty="0">
                <a:solidFill>
                  <a:schemeClr val="tx1"/>
                </a:solidFill>
                <a:effectLst/>
                <a:latin typeface="+mn-lt"/>
                <a:ea typeface="+mn-ea"/>
                <a:cs typeface="+mn-cs"/>
              </a:rPr>
              <a:t>a. current incident</a:t>
            </a:r>
          </a:p>
          <a:p>
            <a:r>
              <a:rPr lang="en-US" sz="1200" kern="1200" dirty="0">
                <a:solidFill>
                  <a:schemeClr val="tx1"/>
                </a:solidFill>
                <a:effectLst/>
                <a:latin typeface="+mn-lt"/>
                <a:ea typeface="+mn-ea"/>
                <a:cs typeface="+mn-cs"/>
              </a:rPr>
              <a:t>B. history of past abuse/neglect</a:t>
            </a:r>
          </a:p>
          <a:p>
            <a:r>
              <a:rPr lang="en-US" sz="1200" kern="1200" dirty="0">
                <a:solidFill>
                  <a:schemeClr val="tx1"/>
                </a:solidFill>
                <a:effectLst/>
                <a:latin typeface="+mn-lt"/>
                <a:ea typeface="+mn-ea"/>
                <a:cs typeface="+mn-cs"/>
              </a:rPr>
              <a:t>C. child behaviors</a:t>
            </a:r>
          </a:p>
          <a:p>
            <a:r>
              <a:rPr lang="en-US" sz="1200" kern="1200" dirty="0">
                <a:solidFill>
                  <a:schemeClr val="tx1"/>
                </a:solidFill>
                <a:effectLst/>
                <a:latin typeface="+mn-lt"/>
                <a:ea typeface="+mn-ea"/>
                <a:cs typeface="+mn-cs"/>
              </a:rPr>
              <a:t>D. assessment of parenting skills</a:t>
            </a:r>
          </a:p>
          <a:p>
            <a:r>
              <a:rPr lang="en-US" sz="1200" kern="1200" dirty="0">
                <a:solidFill>
                  <a:schemeClr val="tx1"/>
                </a:solidFill>
                <a:effectLst/>
                <a:latin typeface="+mn-lt"/>
                <a:ea typeface="+mn-ea"/>
                <a:cs typeface="+mn-cs"/>
              </a:rPr>
              <a:t>E. Family’s safety network (family and community members who support the family)</a:t>
            </a:r>
          </a:p>
          <a:p>
            <a:r>
              <a:rPr lang="en-US" sz="1200" kern="1200" dirty="0">
                <a:solidFill>
                  <a:schemeClr val="tx1"/>
                </a:solidFill>
                <a:effectLst/>
                <a:latin typeface="+mn-lt"/>
                <a:ea typeface="+mn-ea"/>
                <a:cs typeface="+mn-cs"/>
              </a:rPr>
              <a:t>F. current or history of substance abuse of the parent(s)/legal caregiver(s)</a:t>
            </a:r>
          </a:p>
          <a:p>
            <a:r>
              <a:rPr lang="en-US" sz="1200" kern="1200" dirty="0">
                <a:solidFill>
                  <a:schemeClr val="tx1"/>
                </a:solidFill>
                <a:effectLst/>
                <a:latin typeface="+mn-lt"/>
                <a:ea typeface="+mn-ea"/>
                <a:cs typeface="+mn-cs"/>
              </a:rPr>
              <a:t>G. emotional wellbeing of the parent(s)/legal caregiver(s)</a:t>
            </a:r>
          </a:p>
          <a:p>
            <a:r>
              <a:rPr lang="en-US" sz="1200" kern="1200" dirty="0">
                <a:solidFill>
                  <a:schemeClr val="tx1"/>
                </a:solidFill>
                <a:effectLst/>
                <a:latin typeface="+mn-lt"/>
                <a:ea typeface="+mn-ea"/>
                <a:cs typeface="+mn-cs"/>
              </a:rPr>
              <a:t>H. victim or perpetrator of spouse abuse</a:t>
            </a:r>
          </a:p>
          <a:p>
            <a:r>
              <a:rPr lang="en-US" sz="1200" kern="1200" dirty="0">
                <a:solidFill>
                  <a:schemeClr val="tx1"/>
                </a:solidFill>
                <a:effectLst/>
                <a:latin typeface="+mn-lt"/>
                <a:ea typeface="+mn-ea"/>
                <a:cs typeface="+mn-cs"/>
              </a:rPr>
              <a:t>I. victim of child abuse</a:t>
            </a:r>
          </a:p>
          <a:p>
            <a:r>
              <a:rPr lang="en-US" sz="1200" kern="1200" dirty="0">
                <a:solidFill>
                  <a:schemeClr val="tx1"/>
                </a:solidFill>
                <a:effectLst/>
                <a:latin typeface="+mn-lt"/>
                <a:ea typeface="+mn-ea"/>
                <a:cs typeface="+mn-cs"/>
              </a:rPr>
              <a:t>J. criminal history of parents</a:t>
            </a:r>
          </a:p>
          <a:p>
            <a:r>
              <a:rPr lang="en-US" sz="1200" kern="1200" dirty="0">
                <a:solidFill>
                  <a:schemeClr val="tx1"/>
                </a:solidFill>
                <a:effectLst/>
                <a:latin typeface="+mn-lt"/>
                <a:ea typeface="+mn-ea"/>
                <a:cs typeface="+mn-cs"/>
              </a:rPr>
              <a:t>K. significant stress factor in the home such as unemployment, divorce, financial difficulty</a:t>
            </a:r>
          </a:p>
          <a:p>
            <a:r>
              <a:rPr lang="en-US" sz="1200" kern="1200" dirty="0">
                <a:solidFill>
                  <a:schemeClr val="tx1"/>
                </a:solidFill>
                <a:effectLst/>
                <a:latin typeface="+mn-lt"/>
                <a:ea typeface="+mn-ea"/>
                <a:cs typeface="+mn-cs"/>
              </a:rPr>
              <a:t>L. parental attitude toward the current event</a:t>
            </a:r>
          </a:p>
          <a:p>
            <a:endParaRPr lang="en-US" dirty="0"/>
          </a:p>
          <a:p>
            <a:r>
              <a:rPr lang="en-US" b="1" u="sng" dirty="0"/>
              <a:t>Team Decision Making</a:t>
            </a:r>
          </a:p>
          <a:p>
            <a:r>
              <a:rPr lang="en-US" sz="1200" b="0" i="0" u="none" strike="noStrike" kern="1200" baseline="0" dirty="0">
                <a:solidFill>
                  <a:schemeClr val="tx1"/>
                </a:solidFill>
                <a:latin typeface="+mn-lt"/>
                <a:ea typeface="+mn-ea"/>
                <a:cs typeface="+mn-cs"/>
              </a:rPr>
              <a:t>Facilitated family meeting (model) before a child is moved to determine if a child needs to be separated from their parent(s)/primary caregiver due to the parent(s)/primary caregiver behavior threatening a child’s safety.</a:t>
            </a:r>
          </a:p>
          <a:p>
            <a:r>
              <a:rPr lang="en-US" sz="1200" b="0" i="0" u="none" strike="noStrike" kern="1200" baseline="0" dirty="0">
                <a:solidFill>
                  <a:schemeClr val="tx1"/>
                </a:solidFill>
                <a:latin typeface="+mn-lt"/>
                <a:ea typeface="+mn-ea"/>
                <a:cs typeface="+mn-cs"/>
              </a:rPr>
              <a:t>•Families invite their support network. </a:t>
            </a:r>
          </a:p>
          <a:p>
            <a:r>
              <a:rPr lang="en-US" sz="1200" b="0" i="0" u="none" strike="noStrike" kern="1200" baseline="0" dirty="0">
                <a:solidFill>
                  <a:schemeClr val="tx1"/>
                </a:solidFill>
                <a:latin typeface="+mn-lt"/>
                <a:ea typeface="+mn-ea"/>
                <a:cs typeface="+mn-cs"/>
              </a:rPr>
              <a:t>•Decision creates and results in strongest plan for safety.</a:t>
            </a:r>
          </a:p>
          <a:p>
            <a:r>
              <a:rPr lang="en-US" sz="1200" b="0" i="0" u="none" strike="noStrike" kern="1200" baseline="0" dirty="0">
                <a:solidFill>
                  <a:schemeClr val="tx1"/>
                </a:solidFill>
                <a:latin typeface="+mn-lt"/>
                <a:ea typeface="+mn-ea"/>
                <a:cs typeface="+mn-cs"/>
              </a:rPr>
              <a:t>•Now in CK,CR, JO, WY. South central counties Spring 2020</a:t>
            </a:r>
          </a:p>
          <a:p>
            <a:endParaRPr lang="en-US" sz="1200" b="0" i="0" u="none" strike="noStrike" kern="1200" baseline="0" dirty="0">
              <a:solidFill>
                <a:schemeClr val="tx1"/>
              </a:solidFill>
              <a:latin typeface="+mn-lt"/>
              <a:ea typeface="+mn-ea"/>
              <a:cs typeface="+mn-cs"/>
            </a:endParaRPr>
          </a:p>
          <a:p>
            <a:endParaRPr lang="en-US" sz="1200" b="0" i="0" u="none" strike="noStrike" kern="1200" baseline="0" dirty="0">
              <a:solidFill>
                <a:schemeClr val="tx1"/>
              </a:solidFill>
              <a:latin typeface="+mn-lt"/>
              <a:ea typeface="+mn-ea"/>
              <a:cs typeface="+mn-cs"/>
            </a:endParaRPr>
          </a:p>
          <a:p>
            <a:endParaRPr lang="en-US" dirty="0"/>
          </a:p>
          <a:p>
            <a:endParaRPr lang="en-US" dirty="0"/>
          </a:p>
          <a:p>
            <a:r>
              <a:rPr lang="en-US" sz="1600" b="1" u="sng" dirty="0"/>
              <a:t>Family Finding</a:t>
            </a:r>
          </a:p>
          <a:p>
            <a:r>
              <a:rPr lang="en-US" sz="1200" b="0" i="0" u="none" strike="noStrike" kern="1200" baseline="0" dirty="0">
                <a:solidFill>
                  <a:schemeClr val="tx1"/>
                </a:solidFill>
                <a:latin typeface="+mn-lt"/>
                <a:ea typeface="+mn-ea"/>
                <a:cs typeface="+mn-cs"/>
              </a:rPr>
              <a:t>Family Finding: DCF, Grantees, CASA and Juvenile </a:t>
            </a:r>
            <a:r>
              <a:rPr lang="en-US" sz="1200" b="0" i="0" u="none" strike="noStrike" kern="1200" baseline="0" dirty="0" err="1">
                <a:solidFill>
                  <a:schemeClr val="tx1"/>
                </a:solidFill>
                <a:latin typeface="+mn-lt"/>
                <a:ea typeface="+mn-ea"/>
                <a:cs typeface="+mn-cs"/>
              </a:rPr>
              <a:t>Srvs</a:t>
            </a:r>
            <a:r>
              <a:rPr lang="en-US" sz="1200" b="0" i="0" u="none" strike="noStrike" kern="1200" baseline="0" dirty="0">
                <a:solidFill>
                  <a:schemeClr val="tx1"/>
                </a:solidFill>
                <a:latin typeface="+mn-lt"/>
                <a:ea typeface="+mn-ea"/>
                <a:cs typeface="+mn-cs"/>
              </a:rPr>
              <a:t>.</a:t>
            </a:r>
          </a:p>
          <a:p>
            <a:r>
              <a:rPr lang="en-US" sz="1200" b="0" i="0" u="none" strike="noStrike" kern="1200" baseline="0" dirty="0">
                <a:solidFill>
                  <a:schemeClr val="tx1"/>
                </a:solidFill>
                <a:latin typeface="+mn-lt"/>
                <a:ea typeface="+mn-ea"/>
                <a:cs typeface="+mn-cs"/>
              </a:rPr>
              <a:t>•Engagement and family meeting (model) when there is a barrier to stability or legal permanency for a child.</a:t>
            </a:r>
          </a:p>
          <a:p>
            <a:r>
              <a:rPr lang="en-US" sz="1200" b="0" i="0" u="none" strike="noStrike" kern="1200" baseline="0" dirty="0">
                <a:solidFill>
                  <a:schemeClr val="tx1"/>
                </a:solidFill>
                <a:latin typeface="+mn-lt"/>
                <a:ea typeface="+mn-ea"/>
                <a:cs typeface="+mn-cs"/>
              </a:rPr>
              <a:t>•Includes youth and family in tracing/search and planning.</a:t>
            </a:r>
          </a:p>
          <a:p>
            <a:r>
              <a:rPr lang="en-US" sz="1200" b="0" i="0" u="none" strike="noStrike" kern="1200" baseline="0" dirty="0">
                <a:solidFill>
                  <a:schemeClr val="tx1"/>
                </a:solidFill>
                <a:latin typeface="+mn-lt"/>
                <a:ea typeface="+mn-ea"/>
                <a:cs typeface="+mn-cs"/>
              </a:rPr>
              <a:t>•Statement of need, concerns &amp; goals are co created.</a:t>
            </a:r>
          </a:p>
          <a:p>
            <a:r>
              <a:rPr lang="en-US" sz="1200" b="0" i="0" u="none" strike="noStrike" kern="1200" baseline="0" dirty="0">
                <a:solidFill>
                  <a:schemeClr val="tx1"/>
                </a:solidFill>
                <a:latin typeface="+mn-lt"/>
                <a:ea typeface="+mn-ea"/>
                <a:cs typeface="+mn-cs"/>
              </a:rPr>
              <a:t>•Creates lifetime networks for sustained stability. </a:t>
            </a:r>
          </a:p>
          <a:p>
            <a:endParaRPr lang="en-US" sz="1600" b="0" u="none" dirty="0"/>
          </a:p>
        </p:txBody>
      </p:sp>
      <p:sp>
        <p:nvSpPr>
          <p:cNvPr id="4" name="Slide Number Placeholder 3"/>
          <p:cNvSpPr>
            <a:spLocks noGrp="1"/>
          </p:cNvSpPr>
          <p:nvPr>
            <p:ph type="sldNum" sz="quarter" idx="10"/>
          </p:nvPr>
        </p:nvSpPr>
        <p:spPr/>
        <p:txBody>
          <a:bodyPr/>
          <a:lstStyle/>
          <a:p>
            <a:fld id="{61E6133A-00B8-4BD6-89E3-7E93EF470083}" type="slidenum">
              <a:rPr lang="en-US" smtClean="0"/>
              <a:t>63</a:t>
            </a:fld>
            <a:endParaRPr lang="en-US"/>
          </a:p>
        </p:txBody>
      </p:sp>
    </p:spTree>
    <p:extLst>
      <p:ext uri="{BB962C8B-B14F-4D97-AF65-F5344CB8AC3E}">
        <p14:creationId xmlns:p14="http://schemas.microsoft.com/office/powerpoint/2010/main" val="165755084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Referrals- DCF has identified some needs for the family but they are not significant for us to warrant “monitoring” the case. DCF will refer to community services and close our case.</a:t>
            </a:r>
          </a:p>
          <a:p>
            <a:endParaRPr lang="en-US" altLang="en-US" dirty="0"/>
          </a:p>
          <a:p>
            <a:r>
              <a:rPr lang="en-US" altLang="en-US" dirty="0"/>
              <a:t>Family Services- Safety and Risk factors have been identified that the family can not resolve on their own or with community resources without some monitoring or assistance from DCF.  It may be financial assistance or a monitoring component that is needed.</a:t>
            </a:r>
          </a:p>
          <a:p>
            <a:endParaRPr lang="en-US" altLang="en-US" dirty="0"/>
          </a:p>
          <a:p>
            <a:r>
              <a:rPr lang="en-US" altLang="en-US" dirty="0"/>
              <a:t>DCF has determined that there are Safety and Risk factors that are so severe that without intervention, the child(</a:t>
            </a:r>
            <a:r>
              <a:rPr lang="en-US" altLang="en-US" dirty="0" err="1"/>
              <a:t>ren</a:t>
            </a:r>
            <a:r>
              <a:rPr lang="en-US" altLang="en-US" dirty="0"/>
              <a:t>) are at risk of out of home placement.  The family does not have the resources to meet their needs without assistance.</a:t>
            </a:r>
          </a:p>
          <a:p>
            <a:endParaRPr lang="en-US" altLang="en-US" dirty="0"/>
          </a:p>
          <a:p>
            <a:endParaRPr lang="en-US" altLang="en-US" dirty="0"/>
          </a:p>
          <a:p>
            <a:endParaRPr lang="en-US" dirty="0"/>
          </a:p>
        </p:txBody>
      </p:sp>
      <p:sp>
        <p:nvSpPr>
          <p:cNvPr id="4" name="Slide Number Placeholder 3"/>
          <p:cNvSpPr>
            <a:spLocks noGrp="1"/>
          </p:cNvSpPr>
          <p:nvPr>
            <p:ph type="sldNum" sz="quarter" idx="10"/>
          </p:nvPr>
        </p:nvSpPr>
        <p:spPr/>
        <p:txBody>
          <a:bodyPr/>
          <a:lstStyle/>
          <a:p>
            <a:fld id="{61E6133A-00B8-4BD6-89E3-7E93EF470083}" type="slidenum">
              <a:rPr lang="en-US" smtClean="0"/>
              <a:t>64</a:t>
            </a:fld>
            <a:endParaRPr lang="en-US"/>
          </a:p>
        </p:txBody>
      </p:sp>
    </p:spTree>
    <p:extLst>
      <p:ext uri="{BB962C8B-B14F-4D97-AF65-F5344CB8AC3E}">
        <p14:creationId xmlns:p14="http://schemas.microsoft.com/office/powerpoint/2010/main" val="314781942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Referrals- DCF has identified some needs for the family but they are not significant for us to warrant “monitoring” the case. DCF will refer to community services and close our case.</a:t>
            </a:r>
          </a:p>
          <a:p>
            <a:endParaRPr lang="en-US" altLang="en-US" dirty="0"/>
          </a:p>
          <a:p>
            <a:r>
              <a:rPr lang="en-US" altLang="en-US" dirty="0"/>
              <a:t>Family Services- Safety and Risk factors have been identified that the family can not resolve on their own or with community resources without some monitoring or assistance from DCF.  It may be financial assistance or a monitoring component that is needed.</a:t>
            </a:r>
          </a:p>
          <a:p>
            <a:endParaRPr lang="en-US" altLang="en-US" dirty="0"/>
          </a:p>
          <a:p>
            <a:r>
              <a:rPr lang="en-US" altLang="en-US" dirty="0"/>
              <a:t>DCF has determined that there are Safety and Risk factors that are so severe that without intervention, the child(</a:t>
            </a:r>
            <a:r>
              <a:rPr lang="en-US" altLang="en-US" dirty="0" err="1"/>
              <a:t>ren</a:t>
            </a:r>
            <a:r>
              <a:rPr lang="en-US" altLang="en-US" dirty="0"/>
              <a:t>) are at risk of out of home placement.  The family does not have the resources to meet their needs without assistance.</a:t>
            </a:r>
          </a:p>
          <a:p>
            <a:endParaRPr lang="en-US" altLang="en-US" dirty="0"/>
          </a:p>
          <a:p>
            <a:endParaRPr lang="en-US" altLang="en-US" dirty="0"/>
          </a:p>
          <a:p>
            <a:endParaRPr lang="en-US" dirty="0"/>
          </a:p>
        </p:txBody>
      </p:sp>
      <p:sp>
        <p:nvSpPr>
          <p:cNvPr id="4" name="Slide Number Placeholder 3"/>
          <p:cNvSpPr>
            <a:spLocks noGrp="1"/>
          </p:cNvSpPr>
          <p:nvPr>
            <p:ph type="sldNum" sz="quarter" idx="10"/>
          </p:nvPr>
        </p:nvSpPr>
        <p:spPr/>
        <p:txBody>
          <a:bodyPr/>
          <a:lstStyle/>
          <a:p>
            <a:fld id="{61E6133A-00B8-4BD6-89E3-7E93EF470083}" type="slidenum">
              <a:rPr lang="en-US" smtClean="0"/>
              <a:t>65</a:t>
            </a:fld>
            <a:endParaRPr lang="en-US"/>
          </a:p>
        </p:txBody>
      </p:sp>
    </p:spTree>
    <p:extLst>
      <p:ext uri="{BB962C8B-B14F-4D97-AF65-F5344CB8AC3E}">
        <p14:creationId xmlns:p14="http://schemas.microsoft.com/office/powerpoint/2010/main" val="198971330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find out more information on what Family First Prevention Services are available in your area please go to dcf.ks.gov . Information is under Prevention and protection Services – All Programs</a:t>
            </a:r>
          </a:p>
        </p:txBody>
      </p:sp>
      <p:sp>
        <p:nvSpPr>
          <p:cNvPr id="4" name="Slide Number Placeholder 3"/>
          <p:cNvSpPr>
            <a:spLocks noGrp="1"/>
          </p:cNvSpPr>
          <p:nvPr>
            <p:ph type="sldNum" sz="quarter" idx="5"/>
          </p:nvPr>
        </p:nvSpPr>
        <p:spPr/>
        <p:txBody>
          <a:bodyPr/>
          <a:lstStyle/>
          <a:p>
            <a:fld id="{9C3811AC-DDDF-4D57-94CD-34F32A7D5E8F}" type="slidenum">
              <a:rPr lang="en-US" smtClean="0"/>
              <a:t>66</a:t>
            </a:fld>
            <a:endParaRPr lang="en-US"/>
          </a:p>
        </p:txBody>
      </p:sp>
    </p:spTree>
    <p:extLst>
      <p:ext uri="{BB962C8B-B14F-4D97-AF65-F5344CB8AC3E}">
        <p14:creationId xmlns:p14="http://schemas.microsoft.com/office/powerpoint/2010/main" val="60500492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Family Preservation now has two tiers, the CPS Specialist and the family decide together which best meets the family’s needs.  </a:t>
            </a:r>
          </a:p>
          <a:p>
            <a:r>
              <a:rPr lang="en-US" altLang="en-US" dirty="0"/>
              <a:t>Contractors are: Cornerstones of Care in the East, DCCCA in KC and Wichita, TFI Family Services in West</a:t>
            </a:r>
          </a:p>
          <a:p>
            <a:r>
              <a:rPr lang="en-US" altLang="en-US" dirty="0"/>
              <a:t>Each contractor has selected specific evidence based practice to apply in each tier. </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C3811AC-DDDF-4D57-94CD-34F32A7D5E8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702812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b="1" dirty="0"/>
              <a:t>Discuss- </a:t>
            </a:r>
          </a:p>
          <a:p>
            <a:pPr marL="181187" indent="-181187">
              <a:buFont typeface="Arial" pitchFamily="34" charset="0"/>
              <a:buChar char="•"/>
              <a:defRPr/>
            </a:pPr>
            <a:r>
              <a:rPr lang="en-US" b="1" dirty="0"/>
              <a:t>The purpose of the case finding </a:t>
            </a:r>
            <a:r>
              <a:rPr lang="en-US" dirty="0"/>
              <a:t>is to determine if the identified perpetrator should be permitted to reside, work, or regularly volunteer in a child care facility. </a:t>
            </a:r>
          </a:p>
          <a:p>
            <a:pPr marL="664351" lvl="1" indent="-181187">
              <a:buFont typeface="Arial" pitchFamily="34" charset="0"/>
              <a:buChar char="•"/>
              <a:defRPr/>
            </a:pPr>
            <a:r>
              <a:rPr lang="en-US" b="1" dirty="0">
                <a:solidFill>
                  <a:srgbClr val="000000"/>
                </a:solidFill>
                <a:latin typeface="Arial"/>
                <a:ea typeface="Calibri"/>
                <a:cs typeface="Times New Roman"/>
              </a:rPr>
              <a:t>The purpose of the case finding is not to: </a:t>
            </a:r>
          </a:p>
          <a:p>
            <a:pPr marL="1147516" lvl="2" indent="-181187">
              <a:buFont typeface="Arial" pitchFamily="34" charset="0"/>
              <a:buChar char="•"/>
              <a:defRPr/>
            </a:pPr>
            <a:r>
              <a:rPr lang="en-US" dirty="0">
                <a:solidFill>
                  <a:srgbClr val="000000"/>
                </a:solidFill>
                <a:latin typeface="Arial"/>
                <a:ea typeface="Calibri"/>
                <a:cs typeface="Times New Roman"/>
              </a:rPr>
              <a:t>Punish the perpetrator, </a:t>
            </a:r>
          </a:p>
          <a:p>
            <a:pPr marL="1147516" lvl="2" indent="-181187">
              <a:buFont typeface="Arial" pitchFamily="34" charset="0"/>
              <a:buChar char="•"/>
              <a:defRPr/>
            </a:pPr>
            <a:r>
              <a:rPr lang="en-US" dirty="0">
                <a:solidFill>
                  <a:srgbClr val="000000"/>
                </a:solidFill>
                <a:latin typeface="Arial"/>
                <a:ea typeface="Calibri"/>
                <a:cs typeface="Times New Roman"/>
              </a:rPr>
              <a:t>Tell the victim the social worker believes him/her, </a:t>
            </a:r>
          </a:p>
          <a:p>
            <a:pPr marL="1147516" lvl="2" indent="-181187">
              <a:buFont typeface="Arial" pitchFamily="34" charset="0"/>
              <a:buChar char="•"/>
              <a:defRPr/>
            </a:pPr>
            <a:r>
              <a:rPr lang="en-US" dirty="0">
                <a:solidFill>
                  <a:srgbClr val="000000"/>
                </a:solidFill>
                <a:latin typeface="Arial"/>
                <a:ea typeface="Calibri"/>
                <a:cs typeface="Times New Roman"/>
              </a:rPr>
              <a:t>Be supportive of the non-abusing care giver.   </a:t>
            </a:r>
          </a:p>
          <a:p>
            <a:pPr marL="1147516" lvl="2" indent="-181187">
              <a:buFont typeface="Arial" pitchFamily="34" charset="0"/>
              <a:buChar char="•"/>
              <a:defRPr/>
            </a:pPr>
            <a:r>
              <a:rPr lang="en-US" dirty="0">
                <a:solidFill>
                  <a:srgbClr val="000000"/>
                </a:solidFill>
                <a:latin typeface="Arial"/>
                <a:ea typeface="Calibri"/>
                <a:cs typeface="Times New Roman"/>
              </a:rPr>
              <a:t>Not related to criminal prosecution.</a:t>
            </a:r>
          </a:p>
          <a:p>
            <a:pPr marL="664351" lvl="1" indent="-181187">
              <a:buFont typeface="Arial" pitchFamily="34" charset="0"/>
              <a:buChar char="•"/>
              <a:defRPr/>
            </a:pPr>
            <a:r>
              <a:rPr lang="en-US" b="1" dirty="0">
                <a:solidFill>
                  <a:srgbClr val="000000"/>
                </a:solidFill>
                <a:latin typeface="Arial"/>
                <a:ea typeface="Calibri"/>
                <a:cs typeface="Times New Roman"/>
              </a:rPr>
              <a:t>A case finding does not protect children.  </a:t>
            </a:r>
            <a:r>
              <a:rPr lang="en-US" dirty="0">
                <a:solidFill>
                  <a:srgbClr val="000000"/>
                </a:solidFill>
                <a:latin typeface="Arial"/>
                <a:ea typeface="Calibri"/>
                <a:cs typeface="Times New Roman"/>
              </a:rPr>
              <a:t>We use Safety Plans, court orders, services and the possibility of DCF protective action.  </a:t>
            </a:r>
            <a:endParaRPr lang="en-US" dirty="0">
              <a:ea typeface="Calibri"/>
              <a:cs typeface="Times New Roman"/>
            </a:endParaRPr>
          </a:p>
          <a:p>
            <a:pPr>
              <a:defRPr/>
            </a:pPr>
            <a:endParaRPr lang="en-US" dirty="0"/>
          </a:p>
          <a:p>
            <a:pPr>
              <a:defRPr/>
            </a:pPr>
            <a:r>
              <a:rPr lang="en-US" dirty="0"/>
              <a:t>The purpose of a finding is NOT to validate whether a situation did occur or not.  It is NOT related to a criminal prosecution or to whether a CINC action is appropriate.  A case may be unsubstantiated but children are determined “Unsafe” and need to be removed from their home.</a:t>
            </a:r>
          </a:p>
          <a:p>
            <a:pPr>
              <a:defRPr/>
            </a:pPr>
            <a:endParaRPr lang="en-US" dirty="0"/>
          </a:p>
          <a:p>
            <a:endParaRPr lang="en-US" dirty="0"/>
          </a:p>
        </p:txBody>
      </p:sp>
      <p:sp>
        <p:nvSpPr>
          <p:cNvPr id="4" name="Slide Number Placeholder 3"/>
          <p:cNvSpPr>
            <a:spLocks noGrp="1"/>
          </p:cNvSpPr>
          <p:nvPr>
            <p:ph type="sldNum" sz="quarter" idx="10"/>
          </p:nvPr>
        </p:nvSpPr>
        <p:spPr/>
        <p:txBody>
          <a:bodyPr/>
          <a:lstStyle/>
          <a:p>
            <a:fld id="{61E6133A-00B8-4BD6-89E3-7E93EF470083}" type="slidenum">
              <a:rPr lang="en-US" smtClean="0"/>
              <a:t>68</a:t>
            </a:fld>
            <a:endParaRPr lang="en-US"/>
          </a:p>
        </p:txBody>
      </p:sp>
    </p:spTree>
    <p:extLst>
      <p:ext uri="{BB962C8B-B14F-4D97-AF65-F5344CB8AC3E}">
        <p14:creationId xmlns:p14="http://schemas.microsoft.com/office/powerpoint/2010/main" val="140341370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lnSpc>
                <a:spcPct val="80000"/>
              </a:lnSpc>
              <a:defRPr/>
            </a:pPr>
            <a:r>
              <a:rPr lang="en-US" dirty="0"/>
              <a:t>The DCF Child Protection Specialist in consultation with their supervisor make</a:t>
            </a:r>
            <a:r>
              <a:rPr lang="en-US" baseline="0" dirty="0"/>
              <a:t> </a:t>
            </a:r>
            <a:r>
              <a:rPr lang="en-US" dirty="0"/>
              <a:t>the case finding decision. </a:t>
            </a:r>
          </a:p>
          <a:p>
            <a:pPr eaLnBrk="1" hangingPunct="1">
              <a:lnSpc>
                <a:spcPct val="80000"/>
              </a:lnSpc>
              <a:defRPr/>
            </a:pPr>
            <a:endParaRPr lang="en-US" dirty="0">
              <a:latin typeface="Arial" pitchFamily="34" charset="0"/>
              <a:cs typeface="Arial" pitchFamily="34" charset="0"/>
            </a:endParaRPr>
          </a:p>
          <a:p>
            <a:pPr marL="181187" indent="-181187">
              <a:buFont typeface="Arial" pitchFamily="34" charset="0"/>
              <a:buChar char="•"/>
              <a:defRPr/>
            </a:pPr>
            <a:r>
              <a:rPr lang="en-US" dirty="0"/>
              <a:t>The decision is based on a combination of factual information, professional judgment and applying the definition of abuse/neglect.  </a:t>
            </a:r>
          </a:p>
          <a:p>
            <a:pPr marL="181187" indent="-181187">
              <a:buFont typeface="Arial" pitchFamily="34" charset="0"/>
              <a:buChar char="•"/>
              <a:defRPr/>
            </a:pPr>
            <a:endParaRPr lang="en-US" b="1" dirty="0"/>
          </a:p>
          <a:p>
            <a:pPr marL="181187" indent="-181187">
              <a:lnSpc>
                <a:spcPct val="115000"/>
              </a:lnSpc>
              <a:buFont typeface="Arial" pitchFamily="34" charset="0"/>
              <a:buChar char="•"/>
              <a:defRPr/>
            </a:pPr>
            <a:r>
              <a:rPr lang="en-US" sz="1500" b="1" dirty="0">
                <a:solidFill>
                  <a:srgbClr val="000000"/>
                </a:solidFill>
                <a:latin typeface="Arial"/>
                <a:ea typeface="Calibri"/>
                <a:cs typeface="Times New Roman"/>
              </a:rPr>
              <a:t>A finding is not made on FINA or PWS assignment.</a:t>
            </a:r>
          </a:p>
          <a:p>
            <a:pPr marL="0" indent="0">
              <a:lnSpc>
                <a:spcPct val="115000"/>
              </a:lnSpc>
              <a:buFont typeface="Arial" pitchFamily="34" charset="0"/>
              <a:buNone/>
              <a:defRPr/>
            </a:pPr>
            <a:endParaRPr lang="en-US" sz="1500" b="1" dirty="0">
              <a:solidFill>
                <a:srgbClr val="000000"/>
              </a:solidFill>
              <a:latin typeface="Arial"/>
              <a:ea typeface="Calibri"/>
              <a:cs typeface="Times New Roman"/>
            </a:endParaRPr>
          </a:p>
          <a:p>
            <a:pPr marL="181187" indent="-181187">
              <a:lnSpc>
                <a:spcPct val="115000"/>
              </a:lnSpc>
              <a:buFont typeface="Arial" pitchFamily="34" charset="0"/>
              <a:buChar char="•"/>
              <a:defRPr/>
            </a:pPr>
            <a:r>
              <a:rPr lang="en-US" dirty="0"/>
              <a:t>A reasonable person weighing the facts or circumstances would conclude it is more likely than not </a:t>
            </a:r>
          </a:p>
          <a:p>
            <a:endParaRPr lang="en-US" dirty="0"/>
          </a:p>
          <a:p>
            <a:endParaRPr lang="en-US" dirty="0"/>
          </a:p>
        </p:txBody>
      </p:sp>
      <p:sp>
        <p:nvSpPr>
          <p:cNvPr id="4" name="Slide Number Placeholder 3"/>
          <p:cNvSpPr>
            <a:spLocks noGrp="1"/>
          </p:cNvSpPr>
          <p:nvPr>
            <p:ph type="sldNum" sz="quarter" idx="10"/>
          </p:nvPr>
        </p:nvSpPr>
        <p:spPr/>
        <p:txBody>
          <a:bodyPr/>
          <a:lstStyle/>
          <a:p>
            <a:fld id="{61E6133A-00B8-4BD6-89E3-7E93EF470083}" type="slidenum">
              <a:rPr lang="en-US" smtClean="0"/>
              <a:t>69</a:t>
            </a:fld>
            <a:endParaRPr lang="en-US"/>
          </a:p>
        </p:txBody>
      </p:sp>
    </p:spTree>
    <p:extLst>
      <p:ext uri="{BB962C8B-B14F-4D97-AF65-F5344CB8AC3E}">
        <p14:creationId xmlns:p14="http://schemas.microsoft.com/office/powerpoint/2010/main" val="196931076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Discuss standard of evidence is preponderance of evidence</a:t>
            </a:r>
            <a:r>
              <a:rPr lang="en-US" altLang="en-US" baseline="0" dirty="0"/>
              <a:t> </a:t>
            </a:r>
            <a:r>
              <a:rPr lang="en-US" altLang="en-US" dirty="0"/>
              <a:t>(since July 1, 2016).  </a:t>
            </a:r>
          </a:p>
          <a:p>
            <a:pPr>
              <a:defRPr/>
            </a:pPr>
            <a:endParaRPr lang="en-US" dirty="0"/>
          </a:p>
          <a:p>
            <a:endParaRPr lang="en-US" dirty="0"/>
          </a:p>
        </p:txBody>
      </p:sp>
      <p:sp>
        <p:nvSpPr>
          <p:cNvPr id="4" name="Slide Number Placeholder 3"/>
          <p:cNvSpPr>
            <a:spLocks noGrp="1"/>
          </p:cNvSpPr>
          <p:nvPr>
            <p:ph type="sldNum" sz="quarter" idx="10"/>
          </p:nvPr>
        </p:nvSpPr>
        <p:spPr/>
        <p:txBody>
          <a:bodyPr/>
          <a:lstStyle/>
          <a:p>
            <a:fld id="{61E6133A-00B8-4BD6-89E3-7E93EF470083}" type="slidenum">
              <a:rPr lang="en-US" smtClean="0"/>
              <a:t>70</a:t>
            </a:fld>
            <a:endParaRPr lang="en-US"/>
          </a:p>
        </p:txBody>
      </p:sp>
    </p:spTree>
    <p:extLst>
      <p:ext uri="{BB962C8B-B14F-4D97-AF65-F5344CB8AC3E}">
        <p14:creationId xmlns:p14="http://schemas.microsoft.com/office/powerpoint/2010/main" val="7175202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DCF policy and procedure is derived from CAPTA, the KSA and KARs which guides our social work practice.</a:t>
            </a:r>
          </a:p>
          <a:p>
            <a:endParaRPr lang="en-US" dirty="0"/>
          </a:p>
        </p:txBody>
      </p:sp>
      <p:sp>
        <p:nvSpPr>
          <p:cNvPr id="4" name="Slide Number Placeholder 3"/>
          <p:cNvSpPr>
            <a:spLocks noGrp="1"/>
          </p:cNvSpPr>
          <p:nvPr>
            <p:ph type="sldNum" sz="quarter" idx="5"/>
          </p:nvPr>
        </p:nvSpPr>
        <p:spPr/>
        <p:txBody>
          <a:bodyPr/>
          <a:lstStyle/>
          <a:p>
            <a:fld id="{9C3811AC-DDDF-4D57-94CD-34F32A7D5E8F}" type="slidenum">
              <a:rPr lang="en-US" smtClean="0"/>
              <a:t>5</a:t>
            </a:fld>
            <a:endParaRPr lang="en-US"/>
          </a:p>
        </p:txBody>
      </p:sp>
    </p:spTree>
    <p:extLst>
      <p:ext uri="{BB962C8B-B14F-4D97-AF65-F5344CB8AC3E}">
        <p14:creationId xmlns:p14="http://schemas.microsoft.com/office/powerpoint/2010/main" val="321251639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Discuss standard of evidence is preponderance of evidence</a:t>
            </a:r>
            <a:r>
              <a:rPr lang="en-US" altLang="en-US" baseline="0" dirty="0"/>
              <a:t> </a:t>
            </a:r>
            <a:r>
              <a:rPr lang="en-US" altLang="en-US" dirty="0"/>
              <a:t>(since July 1, 2016).  </a:t>
            </a:r>
          </a:p>
          <a:p>
            <a:pPr>
              <a:defRPr/>
            </a:pPr>
            <a:endParaRPr lang="en-US" dirty="0"/>
          </a:p>
          <a:p>
            <a:endParaRPr lang="en-US" dirty="0"/>
          </a:p>
        </p:txBody>
      </p:sp>
      <p:sp>
        <p:nvSpPr>
          <p:cNvPr id="4" name="Slide Number Placeholder 3"/>
          <p:cNvSpPr>
            <a:spLocks noGrp="1"/>
          </p:cNvSpPr>
          <p:nvPr>
            <p:ph type="sldNum" sz="quarter" idx="10"/>
          </p:nvPr>
        </p:nvSpPr>
        <p:spPr/>
        <p:txBody>
          <a:bodyPr/>
          <a:lstStyle/>
          <a:p>
            <a:fld id="{61E6133A-00B8-4BD6-89E3-7E93EF470083}" type="slidenum">
              <a:rPr lang="en-US" smtClean="0"/>
              <a:t>71</a:t>
            </a:fld>
            <a:endParaRPr lang="en-US"/>
          </a:p>
        </p:txBody>
      </p:sp>
    </p:spTree>
    <p:extLst>
      <p:ext uri="{BB962C8B-B14F-4D97-AF65-F5344CB8AC3E}">
        <p14:creationId xmlns:p14="http://schemas.microsoft.com/office/powerpoint/2010/main" val="380888996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Severe harm, injury or deterioration may include, but is not limited to: </a:t>
            </a:r>
          </a:p>
          <a:p>
            <a:pPr marL="664449" lvl="1" indent="-181213">
              <a:buFont typeface="Arial" panose="020B0604020202020204" pitchFamily="34" charset="0"/>
              <a:buChar char="•"/>
            </a:pPr>
            <a:r>
              <a:rPr lang="en-US" dirty="0"/>
              <a:t> Death of a child.</a:t>
            </a:r>
            <a:endParaRPr lang="en-US" dirty="0">
              <a:effectLst/>
            </a:endParaRPr>
          </a:p>
          <a:p>
            <a:pPr marL="664449" lvl="1" indent="-181213">
              <a:buFont typeface="Arial" panose="020B0604020202020204" pitchFamily="34" charset="0"/>
              <a:buChar char="•"/>
            </a:pPr>
            <a:r>
              <a:rPr lang="en-US" dirty="0"/>
              <a:t>Condition which requires medical care, hospitalization, or surgery whether received or not, including but not limited to: </a:t>
            </a:r>
            <a:endParaRPr lang="en-US" dirty="0">
              <a:effectLst/>
            </a:endParaRPr>
          </a:p>
          <a:p>
            <a:pPr marL="1147684" lvl="2" indent="-181213">
              <a:buFont typeface="Arial" panose="020B0604020202020204" pitchFamily="34" charset="0"/>
              <a:buChar char="•"/>
            </a:pPr>
            <a:r>
              <a:rPr lang="en-US" dirty="0"/>
              <a:t>fractures; </a:t>
            </a:r>
            <a:endParaRPr lang="en-US" dirty="0">
              <a:effectLst/>
            </a:endParaRPr>
          </a:p>
          <a:p>
            <a:pPr marL="1147684" lvl="2" indent="-181213">
              <a:buFont typeface="Arial" panose="020B0604020202020204" pitchFamily="34" charset="0"/>
              <a:buChar char="•"/>
            </a:pPr>
            <a:r>
              <a:rPr lang="en-US" dirty="0"/>
              <a:t>bruises on a child’s body, including but not limited to, the face, head or abdomen; </a:t>
            </a:r>
            <a:endParaRPr lang="en-US" dirty="0">
              <a:effectLst/>
            </a:endParaRPr>
          </a:p>
          <a:p>
            <a:pPr marL="1147684" lvl="2" indent="-181213">
              <a:buFont typeface="Arial" panose="020B0604020202020204" pitchFamily="34" charset="0"/>
              <a:buChar char="•"/>
            </a:pPr>
            <a:r>
              <a:rPr lang="en-US" dirty="0"/>
              <a:t>burns;</a:t>
            </a:r>
            <a:endParaRPr lang="en-US" dirty="0">
              <a:effectLst/>
            </a:endParaRPr>
          </a:p>
          <a:p>
            <a:pPr marL="1147684" lvl="2" indent="-181213">
              <a:buFont typeface="Arial" panose="020B0604020202020204" pitchFamily="34" charset="0"/>
              <a:buChar char="•"/>
            </a:pPr>
            <a:r>
              <a:rPr lang="en-US" dirty="0"/>
              <a:t>injuries which are disfiguring; </a:t>
            </a:r>
            <a:endParaRPr lang="en-US" dirty="0">
              <a:effectLst/>
            </a:endParaRPr>
          </a:p>
          <a:p>
            <a:pPr marL="1147684" lvl="2" indent="-181213">
              <a:buFont typeface="Arial" panose="020B0604020202020204" pitchFamily="34" charset="0"/>
              <a:buChar char="•"/>
            </a:pPr>
            <a:r>
              <a:rPr lang="en-US" dirty="0"/>
              <a:t>injury resulting in severe or prolonged pain; </a:t>
            </a:r>
            <a:endParaRPr lang="en-US" dirty="0">
              <a:effectLst/>
            </a:endParaRPr>
          </a:p>
          <a:p>
            <a:pPr marL="1147684" lvl="2" indent="-181213">
              <a:buFont typeface="Arial" panose="020B0604020202020204" pitchFamily="34" charset="0"/>
              <a:buChar char="•"/>
            </a:pPr>
            <a:r>
              <a:rPr lang="en-US" dirty="0"/>
              <a:t>multiple severe non-accidental injuries;</a:t>
            </a:r>
            <a:endParaRPr lang="en-US" dirty="0">
              <a:effectLst/>
            </a:endParaRPr>
          </a:p>
          <a:p>
            <a:pPr marL="1147684" lvl="2" indent="-181213">
              <a:buFont typeface="Arial" panose="020B0604020202020204" pitchFamily="34" charset="0"/>
              <a:buChar char="•"/>
            </a:pPr>
            <a:r>
              <a:rPr lang="en-US" dirty="0"/>
              <a:t>failure to thrive or malnourishment;</a:t>
            </a:r>
          </a:p>
          <a:p>
            <a:pPr marL="1147684" lvl="2" indent="-181213">
              <a:buFont typeface="Arial" panose="020B0604020202020204" pitchFamily="34" charset="0"/>
              <a:buChar char="•"/>
            </a:pPr>
            <a:r>
              <a:rPr lang="en-US" dirty="0"/>
              <a:t>medical condition such as asthma or diabetes exacerbated by home conditions and/or failure to provide medication.</a:t>
            </a:r>
          </a:p>
          <a:p>
            <a:pPr marL="664449" lvl="1" indent="-181213">
              <a:buFont typeface="Arial" panose="020B0604020202020204" pitchFamily="34" charset="0"/>
              <a:buChar char="•"/>
            </a:pPr>
            <a:r>
              <a:rPr lang="en-US" dirty="0"/>
              <a:t>An indicated need for mental health treatment, whether received or not, due to serious mental and/or emotional harm or causal deterioration to the extent the child’s emotional well-being is impaired or endangered.  Such serious harm or deterioration may include, but not be limited to, characteristics exhibited to a serious degree: anxiety; depression; withdrawal; aggressive or self-harming behavior; or a substantial and observable change in the child’s behavioral, emotional, or intellectual functioning considering age and development of the child.</a:t>
            </a:r>
          </a:p>
          <a:p>
            <a:pPr marL="664449" lvl="1" indent="-181213">
              <a:buFont typeface="Arial" panose="020B0604020202020204" pitchFamily="34" charset="0"/>
              <a:buChar char="•"/>
            </a:pPr>
            <a:r>
              <a:rPr lang="en-US" dirty="0"/>
              <a:t>Any contact or interaction with a child in which the child is being used for the sexual stimulation of the perpetrator, the child or another person.  Sexual abuse shall include, but is not limited to, allowing, permitting, or encouraging a child to:</a:t>
            </a:r>
          </a:p>
          <a:p>
            <a:pPr marL="1147684" lvl="2" indent="-181213">
              <a:buFont typeface="Arial" panose="020B0604020202020204" pitchFamily="34" charset="0"/>
              <a:buChar char="•"/>
            </a:pPr>
            <a:r>
              <a:rPr lang="en-US" dirty="0"/>
              <a:t>Be photographed, filmed or depicted in obscene or pornographic material, or</a:t>
            </a:r>
          </a:p>
          <a:p>
            <a:pPr marL="1328896" lvl="2" indent="-362427">
              <a:buFont typeface="Arial" panose="020B0604020202020204" pitchFamily="34" charset="0"/>
              <a:buChar char="•"/>
            </a:pPr>
            <a:r>
              <a:rPr lang="en-US" sz="2500" dirty="0"/>
              <a:t>Be subjected to aggravated human trafficking, as defined in K.S.A. 2014 Supp. 21-5426(b), and amendments thereto, if committed in whole or in part for the purpose of the sexual gratification of the offender or another, or </a:t>
            </a:r>
          </a:p>
          <a:p>
            <a:pPr marL="1328896" lvl="2" indent="-362427">
              <a:buFont typeface="Arial" panose="020B0604020202020204" pitchFamily="34" charset="0"/>
              <a:buChar char="•"/>
            </a:pPr>
            <a:r>
              <a:rPr lang="en-US" sz="2500" dirty="0"/>
              <a:t>Be subjected to an act which would constitute conduct proscribed by article 55 of chapter 21 of the K.S.A or K.S.A. 2015 Supp. 21-6419 or 21-6422, and  amendments thereto. K.S.A. 38-2202 </a:t>
            </a:r>
          </a:p>
          <a:p>
            <a:pPr marL="483235" lvl="1"/>
            <a:r>
              <a:rPr lang="en-US" sz="2500" dirty="0"/>
              <a:t>     Contact solely between children shall meet the criteria only if the contact also involves force, intimidation, difference in maturity, or coercion. K.A.R. 30-46-10 </a:t>
            </a:r>
          </a:p>
          <a:p>
            <a:pPr marL="664449" lvl="1" indent="-181213">
              <a:buFont typeface="Arial" panose="020B0604020202020204" pitchFamily="34" charset="0"/>
              <a:buChar char="•"/>
            </a:pPr>
            <a:r>
              <a:rPr lang="en-US" dirty="0"/>
              <a:t>Outcomes listed above in a.-d. would likely have resulted except discovery or intervention or accidental circumstances occurred prior to such outcomes.</a:t>
            </a:r>
          </a:p>
          <a:p>
            <a:pPr marL="664449" lvl="1" indent="-181213">
              <a:buFont typeface="Arial" panose="020B0604020202020204" pitchFamily="34" charset="0"/>
              <a:buChar char="•"/>
            </a:pPr>
            <a:r>
              <a:rPr lang="en-US" dirty="0"/>
              <a:t>A pattern of continuing, repeated, or progressively more severe behavior which indicates abuse or neglect.  For purposed of determining whether a pattern exists, verified information from Kansas or any other state, federal enclave or Native American tribe or association using the standards of that state or entity.  This may include Confirmed, Validated, Substantiated, Affirmed, or Unsubstantiated findings of abuse or neglect from Kansas, another state, federal enclave, or Native American tribe or association.  Verified evidence of a prior conviction of a crime against a child may also be considered when determining if a pattern of abuse or neglect exists. </a:t>
            </a:r>
          </a:p>
          <a:p>
            <a:pPr>
              <a:defRPr/>
            </a:pPr>
            <a:endParaRPr lang="en-US" dirty="0"/>
          </a:p>
          <a:p>
            <a:endParaRPr lang="en-US" dirty="0"/>
          </a:p>
        </p:txBody>
      </p:sp>
      <p:sp>
        <p:nvSpPr>
          <p:cNvPr id="4" name="Slide Number Placeholder 3"/>
          <p:cNvSpPr>
            <a:spLocks noGrp="1"/>
          </p:cNvSpPr>
          <p:nvPr>
            <p:ph type="sldNum" sz="quarter" idx="10"/>
          </p:nvPr>
        </p:nvSpPr>
        <p:spPr/>
        <p:txBody>
          <a:bodyPr/>
          <a:lstStyle/>
          <a:p>
            <a:fld id="{61E6133A-00B8-4BD6-89E3-7E93EF470083}" type="slidenum">
              <a:rPr lang="en-US" smtClean="0"/>
              <a:t>72</a:t>
            </a:fld>
            <a:endParaRPr lang="en-US"/>
          </a:p>
        </p:txBody>
      </p:sp>
    </p:spTree>
    <p:extLst>
      <p:ext uri="{BB962C8B-B14F-4D97-AF65-F5344CB8AC3E}">
        <p14:creationId xmlns:p14="http://schemas.microsoft.com/office/powerpoint/2010/main" val="420140872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Severe harm, injury or deterioration may include, but is not limited to: </a:t>
            </a:r>
          </a:p>
          <a:p>
            <a:pPr marL="664449" lvl="1" indent="-181213">
              <a:buFont typeface="Arial" panose="020B0604020202020204" pitchFamily="34" charset="0"/>
              <a:buChar char="•"/>
            </a:pPr>
            <a:r>
              <a:rPr lang="en-US" dirty="0"/>
              <a:t> Death of a child.</a:t>
            </a:r>
            <a:endParaRPr lang="en-US" dirty="0">
              <a:effectLst/>
            </a:endParaRPr>
          </a:p>
          <a:p>
            <a:pPr marL="664449" lvl="1" indent="-181213">
              <a:buFont typeface="Arial" panose="020B0604020202020204" pitchFamily="34" charset="0"/>
              <a:buChar char="•"/>
            </a:pPr>
            <a:r>
              <a:rPr lang="en-US" dirty="0"/>
              <a:t>Condition which requires medical care, hospitalization, or surgery whether received or not, including but not limited to: </a:t>
            </a:r>
            <a:endParaRPr lang="en-US" dirty="0">
              <a:effectLst/>
            </a:endParaRPr>
          </a:p>
          <a:p>
            <a:pPr marL="1147684" lvl="2" indent="-181213">
              <a:buFont typeface="Arial" panose="020B0604020202020204" pitchFamily="34" charset="0"/>
              <a:buChar char="•"/>
            </a:pPr>
            <a:r>
              <a:rPr lang="en-US" dirty="0"/>
              <a:t>fractures; </a:t>
            </a:r>
            <a:endParaRPr lang="en-US" dirty="0">
              <a:effectLst/>
            </a:endParaRPr>
          </a:p>
          <a:p>
            <a:pPr marL="1147684" lvl="2" indent="-181213">
              <a:buFont typeface="Arial" panose="020B0604020202020204" pitchFamily="34" charset="0"/>
              <a:buChar char="•"/>
            </a:pPr>
            <a:r>
              <a:rPr lang="en-US" dirty="0"/>
              <a:t>bruises on a child’s body, including but not limited to, the face, head or abdomen; </a:t>
            </a:r>
            <a:endParaRPr lang="en-US" dirty="0">
              <a:effectLst/>
            </a:endParaRPr>
          </a:p>
          <a:p>
            <a:pPr marL="1147684" lvl="2" indent="-181213">
              <a:buFont typeface="Arial" panose="020B0604020202020204" pitchFamily="34" charset="0"/>
              <a:buChar char="•"/>
            </a:pPr>
            <a:r>
              <a:rPr lang="en-US" dirty="0"/>
              <a:t>burns;</a:t>
            </a:r>
            <a:endParaRPr lang="en-US" dirty="0">
              <a:effectLst/>
            </a:endParaRPr>
          </a:p>
          <a:p>
            <a:pPr marL="1147684" lvl="2" indent="-181213">
              <a:buFont typeface="Arial" panose="020B0604020202020204" pitchFamily="34" charset="0"/>
              <a:buChar char="•"/>
            </a:pPr>
            <a:r>
              <a:rPr lang="en-US" dirty="0"/>
              <a:t>injuries which are disfiguring; </a:t>
            </a:r>
            <a:endParaRPr lang="en-US" dirty="0">
              <a:effectLst/>
            </a:endParaRPr>
          </a:p>
          <a:p>
            <a:pPr marL="1147684" lvl="2" indent="-181213">
              <a:buFont typeface="Arial" panose="020B0604020202020204" pitchFamily="34" charset="0"/>
              <a:buChar char="•"/>
            </a:pPr>
            <a:r>
              <a:rPr lang="en-US" dirty="0"/>
              <a:t>injury resulting in severe or prolonged pain; </a:t>
            </a:r>
            <a:endParaRPr lang="en-US" dirty="0">
              <a:effectLst/>
            </a:endParaRPr>
          </a:p>
          <a:p>
            <a:pPr marL="1147684" lvl="2" indent="-181213">
              <a:buFont typeface="Arial" panose="020B0604020202020204" pitchFamily="34" charset="0"/>
              <a:buChar char="•"/>
            </a:pPr>
            <a:r>
              <a:rPr lang="en-US" dirty="0"/>
              <a:t>multiple severe non-accidental injuries;</a:t>
            </a:r>
            <a:endParaRPr lang="en-US" dirty="0">
              <a:effectLst/>
            </a:endParaRPr>
          </a:p>
          <a:p>
            <a:pPr marL="1147684" lvl="2" indent="-181213">
              <a:buFont typeface="Arial" panose="020B0604020202020204" pitchFamily="34" charset="0"/>
              <a:buChar char="•"/>
            </a:pPr>
            <a:r>
              <a:rPr lang="en-US" dirty="0"/>
              <a:t>failure to thrive or malnourishment;</a:t>
            </a:r>
          </a:p>
          <a:p>
            <a:pPr marL="1147684" lvl="2" indent="-181213">
              <a:buFont typeface="Arial" panose="020B0604020202020204" pitchFamily="34" charset="0"/>
              <a:buChar char="•"/>
            </a:pPr>
            <a:r>
              <a:rPr lang="en-US" dirty="0"/>
              <a:t>medical condition such as asthma or diabetes exacerbated by home conditions and/or failure to provide medication.</a:t>
            </a:r>
          </a:p>
          <a:p>
            <a:pPr marL="664449" lvl="1" indent="-181213">
              <a:buFont typeface="Arial" panose="020B0604020202020204" pitchFamily="34" charset="0"/>
              <a:buChar char="•"/>
            </a:pPr>
            <a:r>
              <a:rPr lang="en-US" dirty="0"/>
              <a:t>An indicated need for mental health treatment, whether received or not, due to serious mental and/or emotional harm or causal deterioration to the extent the child’s emotional well-being is impaired or endangered.  Such serious harm or deterioration may include, but not be limited to, characteristics exhibited to a serious degree: anxiety; depression; withdrawal; aggressive or self-harming behavior; or a substantial and observable change in the child’s behavioral, emotional, or intellectual functioning considering age and development of the child.</a:t>
            </a:r>
          </a:p>
          <a:p>
            <a:pPr marL="664449" lvl="1" indent="-181213">
              <a:buFont typeface="Arial" panose="020B0604020202020204" pitchFamily="34" charset="0"/>
              <a:buChar char="•"/>
            </a:pPr>
            <a:r>
              <a:rPr lang="en-US" dirty="0"/>
              <a:t>Any contact or interaction with a child in which the child is being used for the sexual stimulation of the perpetrator, the child or another person.  Sexual abuse shall include, but is not limited to, allowing, permitting, or encouraging a child to:</a:t>
            </a:r>
          </a:p>
          <a:p>
            <a:pPr marL="1147684" lvl="2" indent="-181213">
              <a:buFont typeface="Arial" panose="020B0604020202020204" pitchFamily="34" charset="0"/>
              <a:buChar char="•"/>
            </a:pPr>
            <a:r>
              <a:rPr lang="en-US" dirty="0"/>
              <a:t>Be photographed, filmed or depicted in obscene or pornographic material, or</a:t>
            </a:r>
          </a:p>
          <a:p>
            <a:pPr marL="1328896" lvl="2" indent="-362427">
              <a:buFont typeface="Arial" panose="020B0604020202020204" pitchFamily="34" charset="0"/>
              <a:buChar char="•"/>
            </a:pPr>
            <a:r>
              <a:rPr lang="en-US" sz="2500" dirty="0"/>
              <a:t>Be subjected to aggravated human trafficking, as defined in K.S.A. 2014 Supp. 21-5426(b), and amendments thereto, if committed in whole or in part for the purpose of the sexual gratification of the offender or another, or </a:t>
            </a:r>
          </a:p>
          <a:p>
            <a:pPr marL="1328896" lvl="2" indent="-362427">
              <a:buFont typeface="Arial" panose="020B0604020202020204" pitchFamily="34" charset="0"/>
              <a:buChar char="•"/>
            </a:pPr>
            <a:r>
              <a:rPr lang="en-US" sz="2500" dirty="0"/>
              <a:t>Be subjected to an act which would constitute conduct proscribed by article 55 of chapter 21 of the K.S.A or K.S.A. 2015 Supp. 21-6419 or 21-6422, and  amendments thereto. K.S.A. 38-2202 </a:t>
            </a:r>
          </a:p>
          <a:p>
            <a:pPr marL="483235" lvl="1"/>
            <a:r>
              <a:rPr lang="en-US" sz="2500" dirty="0"/>
              <a:t>     Contact solely between children shall meet the criteria only if the contact also involves force, intimidation, difference in maturity, or coercion. K.A.R. 30-46-10 </a:t>
            </a:r>
          </a:p>
          <a:p>
            <a:pPr marL="664449" lvl="1" indent="-181213">
              <a:buFont typeface="Arial" panose="020B0604020202020204" pitchFamily="34" charset="0"/>
              <a:buChar char="•"/>
            </a:pPr>
            <a:r>
              <a:rPr lang="en-US" dirty="0"/>
              <a:t>Outcomes listed above in a.-d. would likely have resulted except discovery or intervention or accidental circumstances occurred prior to such outcomes.</a:t>
            </a:r>
          </a:p>
          <a:p>
            <a:pPr marL="664449" lvl="1" indent="-181213">
              <a:buFont typeface="Arial" panose="020B0604020202020204" pitchFamily="34" charset="0"/>
              <a:buChar char="•"/>
            </a:pPr>
            <a:r>
              <a:rPr lang="en-US" dirty="0"/>
              <a:t>A pattern of continuing, repeated, or progressively more severe behavior which indicates abuse or neglect.  For purposed of determining whether a pattern exists, verified information from Kansas or any other state, federal enclave or Native American tribe or association using the standards of that state or entity.  This may include Confirmed, Validated, Substantiated, Affirmed, or Unsubstantiated findings of abuse or neglect from Kansas, another state, federal enclave, or Native American tribe or association.  Verified evidence of a prior conviction of a crime against a child may also be considered when determining if a pattern of abuse or neglect exists. </a:t>
            </a:r>
          </a:p>
          <a:p>
            <a:pPr>
              <a:defRPr/>
            </a:pPr>
            <a:endParaRPr lang="en-US" dirty="0"/>
          </a:p>
          <a:p>
            <a:endParaRPr lang="en-US" dirty="0"/>
          </a:p>
        </p:txBody>
      </p:sp>
      <p:sp>
        <p:nvSpPr>
          <p:cNvPr id="4" name="Slide Number Placeholder 3"/>
          <p:cNvSpPr>
            <a:spLocks noGrp="1"/>
          </p:cNvSpPr>
          <p:nvPr>
            <p:ph type="sldNum" sz="quarter" idx="10"/>
          </p:nvPr>
        </p:nvSpPr>
        <p:spPr/>
        <p:txBody>
          <a:bodyPr/>
          <a:lstStyle/>
          <a:p>
            <a:fld id="{61E6133A-00B8-4BD6-89E3-7E93EF470083}" type="slidenum">
              <a:rPr lang="en-US" smtClean="0"/>
              <a:t>73</a:t>
            </a:fld>
            <a:endParaRPr lang="en-US"/>
          </a:p>
        </p:txBody>
      </p:sp>
    </p:spTree>
    <p:extLst>
      <p:ext uri="{BB962C8B-B14F-4D97-AF65-F5344CB8AC3E}">
        <p14:creationId xmlns:p14="http://schemas.microsoft.com/office/powerpoint/2010/main" val="204290883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Severe harm, injury or deterioration may include, but is not limited to: </a:t>
            </a:r>
          </a:p>
          <a:p>
            <a:pPr marL="664449" lvl="1" indent="-181213">
              <a:buFont typeface="Arial" panose="020B0604020202020204" pitchFamily="34" charset="0"/>
              <a:buChar char="•"/>
            </a:pPr>
            <a:r>
              <a:rPr lang="en-US" dirty="0"/>
              <a:t> Death of a child.</a:t>
            </a:r>
            <a:endParaRPr lang="en-US" dirty="0">
              <a:effectLst/>
            </a:endParaRPr>
          </a:p>
          <a:p>
            <a:pPr marL="664449" lvl="1" indent="-181213">
              <a:buFont typeface="Arial" panose="020B0604020202020204" pitchFamily="34" charset="0"/>
              <a:buChar char="•"/>
            </a:pPr>
            <a:r>
              <a:rPr lang="en-US" dirty="0"/>
              <a:t>Condition which requires medical care, hospitalization, or surgery whether received or not, including but not limited to: </a:t>
            </a:r>
            <a:endParaRPr lang="en-US" dirty="0">
              <a:effectLst/>
            </a:endParaRPr>
          </a:p>
          <a:p>
            <a:pPr marL="1147684" lvl="2" indent="-181213">
              <a:buFont typeface="Arial" panose="020B0604020202020204" pitchFamily="34" charset="0"/>
              <a:buChar char="•"/>
            </a:pPr>
            <a:r>
              <a:rPr lang="en-US" dirty="0"/>
              <a:t>fractures; </a:t>
            </a:r>
            <a:endParaRPr lang="en-US" dirty="0">
              <a:effectLst/>
            </a:endParaRPr>
          </a:p>
          <a:p>
            <a:pPr marL="1147684" lvl="2" indent="-181213">
              <a:buFont typeface="Arial" panose="020B0604020202020204" pitchFamily="34" charset="0"/>
              <a:buChar char="•"/>
            </a:pPr>
            <a:r>
              <a:rPr lang="en-US" dirty="0"/>
              <a:t>bruises on a child’s body, including but not limited to, the face, head or abdomen; </a:t>
            </a:r>
            <a:endParaRPr lang="en-US" dirty="0">
              <a:effectLst/>
            </a:endParaRPr>
          </a:p>
          <a:p>
            <a:pPr marL="1147684" lvl="2" indent="-181213">
              <a:buFont typeface="Arial" panose="020B0604020202020204" pitchFamily="34" charset="0"/>
              <a:buChar char="•"/>
            </a:pPr>
            <a:r>
              <a:rPr lang="en-US" dirty="0"/>
              <a:t>burns;</a:t>
            </a:r>
            <a:endParaRPr lang="en-US" dirty="0">
              <a:effectLst/>
            </a:endParaRPr>
          </a:p>
          <a:p>
            <a:pPr marL="1147684" lvl="2" indent="-181213">
              <a:buFont typeface="Arial" panose="020B0604020202020204" pitchFamily="34" charset="0"/>
              <a:buChar char="•"/>
            </a:pPr>
            <a:r>
              <a:rPr lang="en-US" dirty="0"/>
              <a:t>injuries which are disfiguring; </a:t>
            </a:r>
            <a:endParaRPr lang="en-US" dirty="0">
              <a:effectLst/>
            </a:endParaRPr>
          </a:p>
          <a:p>
            <a:pPr marL="1147684" lvl="2" indent="-181213">
              <a:buFont typeface="Arial" panose="020B0604020202020204" pitchFamily="34" charset="0"/>
              <a:buChar char="•"/>
            </a:pPr>
            <a:r>
              <a:rPr lang="en-US" dirty="0"/>
              <a:t>injury resulting in severe or prolonged pain; </a:t>
            </a:r>
            <a:endParaRPr lang="en-US" dirty="0">
              <a:effectLst/>
            </a:endParaRPr>
          </a:p>
          <a:p>
            <a:pPr marL="1147684" lvl="2" indent="-181213">
              <a:buFont typeface="Arial" panose="020B0604020202020204" pitchFamily="34" charset="0"/>
              <a:buChar char="•"/>
            </a:pPr>
            <a:r>
              <a:rPr lang="en-US" dirty="0"/>
              <a:t>multiple severe non-accidental injuries;</a:t>
            </a:r>
            <a:endParaRPr lang="en-US" dirty="0">
              <a:effectLst/>
            </a:endParaRPr>
          </a:p>
          <a:p>
            <a:pPr marL="1147684" lvl="2" indent="-181213">
              <a:buFont typeface="Arial" panose="020B0604020202020204" pitchFamily="34" charset="0"/>
              <a:buChar char="•"/>
            </a:pPr>
            <a:r>
              <a:rPr lang="en-US" dirty="0"/>
              <a:t>failure to thrive or malnourishment;</a:t>
            </a:r>
          </a:p>
          <a:p>
            <a:pPr marL="1147684" lvl="2" indent="-181213">
              <a:buFont typeface="Arial" panose="020B0604020202020204" pitchFamily="34" charset="0"/>
              <a:buChar char="•"/>
            </a:pPr>
            <a:r>
              <a:rPr lang="en-US" dirty="0"/>
              <a:t>medical condition such as asthma or diabetes exacerbated by home conditions and/or failure to provide medication.</a:t>
            </a:r>
          </a:p>
          <a:p>
            <a:pPr marL="664449" lvl="1" indent="-181213">
              <a:buFont typeface="Arial" panose="020B0604020202020204" pitchFamily="34" charset="0"/>
              <a:buChar char="•"/>
            </a:pPr>
            <a:r>
              <a:rPr lang="en-US" dirty="0"/>
              <a:t>An indicated need for mental health treatment, whether received or not, due to serious mental and/or emotional harm or causal deterioration to the extent the child’s emotional well-being is impaired or endangered.  Such serious harm or deterioration may include, but not be limited to, characteristics exhibited to a serious degree: anxiety; depression; withdrawal; aggressive or self-harming behavior; or a substantial and observable change in the child’s behavioral, emotional, or intellectual functioning considering age and development of the child.</a:t>
            </a:r>
          </a:p>
          <a:p>
            <a:pPr marL="664449" lvl="1" indent="-181213">
              <a:buFont typeface="Arial" panose="020B0604020202020204" pitchFamily="34" charset="0"/>
              <a:buChar char="•"/>
            </a:pPr>
            <a:r>
              <a:rPr lang="en-US" dirty="0"/>
              <a:t>Any contact or interaction with a child in which the child is being used for the sexual stimulation of the perpetrator, the child or another person.  Sexual abuse shall include, but is not limited to, allowing, permitting, or encouraging a child to:</a:t>
            </a:r>
          </a:p>
          <a:p>
            <a:pPr marL="1147684" lvl="2" indent="-181213">
              <a:buFont typeface="Arial" panose="020B0604020202020204" pitchFamily="34" charset="0"/>
              <a:buChar char="•"/>
            </a:pPr>
            <a:r>
              <a:rPr lang="en-US" dirty="0"/>
              <a:t>Be photographed, filmed or depicted in obscene or pornographic material, or</a:t>
            </a:r>
          </a:p>
          <a:p>
            <a:pPr marL="1328896" lvl="2" indent="-362427">
              <a:buFont typeface="Arial" panose="020B0604020202020204" pitchFamily="34" charset="0"/>
              <a:buChar char="•"/>
            </a:pPr>
            <a:r>
              <a:rPr lang="en-US" sz="2500" dirty="0"/>
              <a:t>Be subjected to aggravated human trafficking, as defined in K.S.A. 2014 Supp. 21-5426(b), and amendments thereto, if committed in whole or in part for the purpose of the sexual gratification of the offender or another, or </a:t>
            </a:r>
          </a:p>
          <a:p>
            <a:pPr marL="1328896" lvl="2" indent="-362427">
              <a:buFont typeface="Arial" panose="020B0604020202020204" pitchFamily="34" charset="0"/>
              <a:buChar char="•"/>
            </a:pPr>
            <a:r>
              <a:rPr lang="en-US" sz="2500" dirty="0"/>
              <a:t>Be subjected to an act which would constitute conduct proscribed by article 55 of chapter 21 of the K.S.A or K.S.A. 2015 Supp. 21-6419 or 21-6422, and  amendments thereto. K.S.A. 38-2202 </a:t>
            </a:r>
          </a:p>
          <a:p>
            <a:pPr marL="483235" lvl="1"/>
            <a:r>
              <a:rPr lang="en-US" sz="2500" dirty="0"/>
              <a:t>     Contact solely between children shall meet the criteria only if the contact also involves force, intimidation, difference in maturity, or coercion. K.A.R. 30-46-10 </a:t>
            </a:r>
          </a:p>
          <a:p>
            <a:pPr marL="664449" lvl="1" indent="-181213">
              <a:buFont typeface="Arial" panose="020B0604020202020204" pitchFamily="34" charset="0"/>
              <a:buChar char="•"/>
            </a:pPr>
            <a:r>
              <a:rPr lang="en-US" dirty="0"/>
              <a:t>Outcomes listed above in a.-d. would likely have resulted except discovery or intervention or accidental circumstances occurred prior to such outcomes.</a:t>
            </a:r>
          </a:p>
          <a:p>
            <a:pPr marL="664449" lvl="1" indent="-181213">
              <a:buFont typeface="Arial" panose="020B0604020202020204" pitchFamily="34" charset="0"/>
              <a:buChar char="•"/>
            </a:pPr>
            <a:r>
              <a:rPr lang="en-US" dirty="0"/>
              <a:t>A pattern of continuing, repeated, or progressively more severe behavior which indicates abuse or neglect.  For purposed of determining whether a pattern exists, verified information from Kansas or any other state, federal enclave or Native American tribe or association using the standards of that state or entity.  This may include Confirmed, Validated, Substantiated, Affirmed, or Unsubstantiated findings of abuse or neglect from Kansas, another state, federal enclave, or Native American tribe or association.  Verified evidence of a prior conviction of a crime against a child may also be considered when determining if a pattern of abuse or neglect exists. </a:t>
            </a:r>
          </a:p>
          <a:p>
            <a:pPr>
              <a:defRPr/>
            </a:pPr>
            <a:endParaRPr lang="en-US" dirty="0"/>
          </a:p>
          <a:p>
            <a:endParaRPr lang="en-US" dirty="0"/>
          </a:p>
        </p:txBody>
      </p:sp>
      <p:sp>
        <p:nvSpPr>
          <p:cNvPr id="4" name="Slide Number Placeholder 3"/>
          <p:cNvSpPr>
            <a:spLocks noGrp="1"/>
          </p:cNvSpPr>
          <p:nvPr>
            <p:ph type="sldNum" sz="quarter" idx="10"/>
          </p:nvPr>
        </p:nvSpPr>
        <p:spPr/>
        <p:txBody>
          <a:bodyPr/>
          <a:lstStyle/>
          <a:p>
            <a:fld id="{61E6133A-00B8-4BD6-89E3-7E93EF470083}" type="slidenum">
              <a:rPr lang="en-US" smtClean="0"/>
              <a:t>74</a:t>
            </a:fld>
            <a:endParaRPr lang="en-US"/>
          </a:p>
        </p:txBody>
      </p:sp>
    </p:spTree>
    <p:extLst>
      <p:ext uri="{BB962C8B-B14F-4D97-AF65-F5344CB8AC3E}">
        <p14:creationId xmlns:p14="http://schemas.microsoft.com/office/powerpoint/2010/main" val="159974349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altLang="en-US" dirty="0"/>
              <a:t>An alleged victim </a:t>
            </a:r>
            <a:r>
              <a:rPr lang="en-US" altLang="en-US" baseline="0" dirty="0"/>
              <a:t>under the age of 1 is more vulnerable.</a:t>
            </a:r>
            <a:endParaRPr lang="en-US" altLang="en-US" dirty="0"/>
          </a:p>
          <a:p>
            <a:endParaRPr lang="en-US" dirty="0"/>
          </a:p>
        </p:txBody>
      </p:sp>
      <p:sp>
        <p:nvSpPr>
          <p:cNvPr id="4" name="Slide Number Placeholder 3"/>
          <p:cNvSpPr>
            <a:spLocks noGrp="1"/>
          </p:cNvSpPr>
          <p:nvPr>
            <p:ph type="sldNum" sz="quarter" idx="10"/>
          </p:nvPr>
        </p:nvSpPr>
        <p:spPr/>
        <p:txBody>
          <a:bodyPr/>
          <a:lstStyle/>
          <a:p>
            <a:fld id="{61E6133A-00B8-4BD6-89E3-7E93EF470083}" type="slidenum">
              <a:rPr lang="en-US" smtClean="0"/>
              <a:t>75</a:t>
            </a:fld>
            <a:endParaRPr lang="en-US"/>
          </a:p>
        </p:txBody>
      </p:sp>
    </p:spTree>
    <p:extLst>
      <p:ext uri="{BB962C8B-B14F-4D97-AF65-F5344CB8AC3E}">
        <p14:creationId xmlns:p14="http://schemas.microsoft.com/office/powerpoint/2010/main" val="353209332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 notes</a:t>
            </a:r>
          </a:p>
          <a:p>
            <a:endParaRPr lang="en-US" dirty="0"/>
          </a:p>
        </p:txBody>
      </p:sp>
      <p:sp>
        <p:nvSpPr>
          <p:cNvPr id="4" name="Slide Number Placeholder 3"/>
          <p:cNvSpPr>
            <a:spLocks noGrp="1"/>
          </p:cNvSpPr>
          <p:nvPr>
            <p:ph type="sldNum" sz="quarter" idx="10"/>
          </p:nvPr>
        </p:nvSpPr>
        <p:spPr/>
        <p:txBody>
          <a:bodyPr/>
          <a:lstStyle/>
          <a:p>
            <a:fld id="{61E6133A-00B8-4BD6-89E3-7E93EF470083}" type="slidenum">
              <a:rPr lang="en-US" smtClean="0"/>
              <a:t>76</a:t>
            </a:fld>
            <a:endParaRPr lang="en-US"/>
          </a:p>
        </p:txBody>
      </p:sp>
    </p:spTree>
    <p:extLst>
      <p:ext uri="{BB962C8B-B14F-4D97-AF65-F5344CB8AC3E}">
        <p14:creationId xmlns:p14="http://schemas.microsoft.com/office/powerpoint/2010/main" val="162030041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 notes</a:t>
            </a:r>
          </a:p>
          <a:p>
            <a:endParaRPr lang="en-US" dirty="0"/>
          </a:p>
        </p:txBody>
      </p:sp>
      <p:sp>
        <p:nvSpPr>
          <p:cNvPr id="4" name="Slide Number Placeholder 3"/>
          <p:cNvSpPr>
            <a:spLocks noGrp="1"/>
          </p:cNvSpPr>
          <p:nvPr>
            <p:ph type="sldNum" sz="quarter" idx="10"/>
          </p:nvPr>
        </p:nvSpPr>
        <p:spPr/>
        <p:txBody>
          <a:bodyPr/>
          <a:lstStyle/>
          <a:p>
            <a:fld id="{61E6133A-00B8-4BD6-89E3-7E93EF470083}" type="slidenum">
              <a:rPr lang="en-US" smtClean="0"/>
              <a:t>77</a:t>
            </a:fld>
            <a:endParaRPr lang="en-US"/>
          </a:p>
        </p:txBody>
      </p:sp>
    </p:spTree>
    <p:extLst>
      <p:ext uri="{BB962C8B-B14F-4D97-AF65-F5344CB8AC3E}">
        <p14:creationId xmlns:p14="http://schemas.microsoft.com/office/powerpoint/2010/main" val="133587910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 notes</a:t>
            </a:r>
          </a:p>
        </p:txBody>
      </p:sp>
      <p:sp>
        <p:nvSpPr>
          <p:cNvPr id="4" name="Slide Number Placeholder 3"/>
          <p:cNvSpPr>
            <a:spLocks noGrp="1"/>
          </p:cNvSpPr>
          <p:nvPr>
            <p:ph type="sldNum" sz="quarter" idx="10"/>
          </p:nvPr>
        </p:nvSpPr>
        <p:spPr/>
        <p:txBody>
          <a:bodyPr/>
          <a:lstStyle/>
          <a:p>
            <a:fld id="{61E6133A-00B8-4BD6-89E3-7E93EF470083}" type="slidenum">
              <a:rPr lang="en-US" smtClean="0"/>
              <a:t>78</a:t>
            </a:fld>
            <a:endParaRPr lang="en-US"/>
          </a:p>
        </p:txBody>
      </p:sp>
    </p:spTree>
    <p:extLst>
      <p:ext uri="{BB962C8B-B14F-4D97-AF65-F5344CB8AC3E}">
        <p14:creationId xmlns:p14="http://schemas.microsoft.com/office/powerpoint/2010/main" val="21299903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Explain statutory duty to receive and investigate to </a:t>
            </a:r>
          </a:p>
          <a:p>
            <a:pPr marL="181187" marR="0" lvl="0" indent="-181187"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determine whether the report is valid, leading to a case finding; and </a:t>
            </a:r>
          </a:p>
          <a:p>
            <a:pPr marL="181187" marR="0" lvl="0" indent="-181187"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whether action is required to protect the child.  </a:t>
            </a:r>
          </a:p>
          <a:p>
            <a:endParaRPr lang="en-US" dirty="0"/>
          </a:p>
          <a:p>
            <a:r>
              <a:rPr lang="en-US" dirty="0"/>
              <a:t>Statute so provides that Kansas is pragmatically set up that reports are received at Kansas Protection Report Center (unless suspected crime and law enforcement may receive first report or about same time) as DCF report is also submitted.  </a:t>
            </a:r>
          </a:p>
        </p:txBody>
      </p:sp>
      <p:sp>
        <p:nvSpPr>
          <p:cNvPr id="4" name="Slide Number Placeholder 3"/>
          <p:cNvSpPr>
            <a:spLocks noGrp="1"/>
          </p:cNvSpPr>
          <p:nvPr>
            <p:ph type="sldNum" sz="quarter" idx="5"/>
          </p:nvPr>
        </p:nvSpPr>
        <p:spPr/>
        <p:txBody>
          <a:bodyPr/>
          <a:lstStyle/>
          <a:p>
            <a:fld id="{9C3811AC-DDDF-4D57-94CD-34F32A7D5E8F}" type="slidenum">
              <a:rPr lang="en-US" smtClean="0"/>
              <a:t>6</a:t>
            </a:fld>
            <a:endParaRPr lang="en-US"/>
          </a:p>
        </p:txBody>
      </p:sp>
    </p:spTree>
    <p:extLst>
      <p:ext uri="{BB962C8B-B14F-4D97-AF65-F5344CB8AC3E}">
        <p14:creationId xmlns:p14="http://schemas.microsoft.com/office/powerpoint/2010/main" val="14267037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1187" indent="-181187">
              <a:buFont typeface="Arial" pitchFamily="34" charset="0"/>
              <a:buChar char="•"/>
              <a:defRPr/>
            </a:pPr>
            <a:r>
              <a:rPr lang="en-US" dirty="0"/>
              <a:t>DCF has 3 KPRC locations which have the duty to receive reports.  The third location was added in summer 2018.</a:t>
            </a:r>
          </a:p>
          <a:p>
            <a:pPr marL="181187" indent="-181187">
              <a:buFont typeface="Arial" pitchFamily="34" charset="0"/>
              <a:buChar char="•"/>
              <a:defRPr/>
            </a:pPr>
            <a:r>
              <a:rPr lang="en-US" dirty="0"/>
              <a:t>Explain the KPRC</a:t>
            </a:r>
          </a:p>
          <a:p>
            <a:pPr marL="664351" lvl="1" indent="-181187">
              <a:buFont typeface="Arial" pitchFamily="34" charset="0"/>
              <a:buChar char="•"/>
              <a:defRPr/>
            </a:pPr>
            <a:r>
              <a:rPr lang="en-US" dirty="0"/>
              <a:t>3 locations</a:t>
            </a:r>
          </a:p>
          <a:p>
            <a:pPr marL="664351" lvl="1" indent="-181187">
              <a:buFont typeface="Arial" pitchFamily="34" charset="0"/>
              <a:buChar char="•"/>
              <a:defRPr/>
            </a:pPr>
            <a:r>
              <a:rPr lang="en-US" dirty="0"/>
              <a:t>24/7 at the Topeka location</a:t>
            </a:r>
          </a:p>
          <a:p>
            <a:endParaRPr lang="en-US" dirty="0"/>
          </a:p>
        </p:txBody>
      </p:sp>
      <p:sp>
        <p:nvSpPr>
          <p:cNvPr id="4" name="Slide Number Placeholder 3"/>
          <p:cNvSpPr>
            <a:spLocks noGrp="1"/>
          </p:cNvSpPr>
          <p:nvPr>
            <p:ph type="sldNum" sz="quarter" idx="5"/>
          </p:nvPr>
        </p:nvSpPr>
        <p:spPr/>
        <p:txBody>
          <a:bodyPr/>
          <a:lstStyle/>
          <a:p>
            <a:fld id="{9C3811AC-DDDF-4D57-94CD-34F32A7D5E8F}" type="slidenum">
              <a:rPr lang="en-US" smtClean="0"/>
              <a:t>7</a:t>
            </a:fld>
            <a:endParaRPr lang="en-US"/>
          </a:p>
        </p:txBody>
      </p:sp>
    </p:spTree>
    <p:extLst>
      <p:ext uri="{BB962C8B-B14F-4D97-AF65-F5344CB8AC3E}">
        <p14:creationId xmlns:p14="http://schemas.microsoft.com/office/powerpoint/2010/main" val="5655110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See K.S.A. 38-2223 for the complete statute</a:t>
            </a:r>
          </a:p>
          <a:p>
            <a:endParaRPr lang="en-US" dirty="0"/>
          </a:p>
        </p:txBody>
      </p:sp>
      <p:sp>
        <p:nvSpPr>
          <p:cNvPr id="4" name="Slide Number Placeholder 3"/>
          <p:cNvSpPr>
            <a:spLocks noGrp="1"/>
          </p:cNvSpPr>
          <p:nvPr>
            <p:ph type="sldNum" sz="quarter" idx="5"/>
          </p:nvPr>
        </p:nvSpPr>
        <p:spPr/>
        <p:txBody>
          <a:bodyPr/>
          <a:lstStyle/>
          <a:p>
            <a:fld id="{9C3811AC-DDDF-4D57-94CD-34F32A7D5E8F}" type="slidenum">
              <a:rPr lang="en-US" smtClean="0"/>
              <a:t>10</a:t>
            </a:fld>
            <a:endParaRPr lang="en-US"/>
          </a:p>
        </p:txBody>
      </p:sp>
    </p:spTree>
    <p:extLst>
      <p:ext uri="{BB962C8B-B14F-4D97-AF65-F5344CB8AC3E}">
        <p14:creationId xmlns:p14="http://schemas.microsoft.com/office/powerpoint/2010/main" val="9496440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https://chronicleofsocialchange.org/child-welfare-2/time-for-child-welfare-system-to-stop-confusing-poverty-with-neglect/40222</a:t>
            </a:r>
          </a:p>
          <a:p>
            <a:endParaRPr lang="en-US" b="1" dirty="0">
              <a:effectLst/>
            </a:endParaRPr>
          </a:p>
          <a:p>
            <a:endParaRPr lang="en-US" b="1" dirty="0">
              <a:effectLst/>
            </a:endParaRPr>
          </a:p>
          <a:p>
            <a:r>
              <a:rPr lang="en-US" b="1" dirty="0">
                <a:effectLst/>
              </a:rPr>
              <a:t>As a field</a:t>
            </a:r>
            <a:r>
              <a:rPr lang="en-US" dirty="0">
                <a:effectLst/>
              </a:rPr>
              <a:t>, we are fond of saying that child abuse and neglect cross all economic strata, but we know that it is not reported or handled equally or proportionally across all strata, as reflected by the children and families involved in the child welfare system. There is also a common refrain among many in the field that we should create a system that is “good enough for our own children.”</a:t>
            </a:r>
          </a:p>
          <a:p>
            <a:r>
              <a:rPr lang="en-US" dirty="0">
                <a:effectLst/>
              </a:rPr>
              <a:t>While the sentiment is earnest, we know that for most of us, the system will never be truly good enough for the children in our own lives. The truth is, for most people of certain socioeconomic standing and race, removal of a child to foster care is not a reality they will ever face — whether warranted or not.</a:t>
            </a:r>
          </a:p>
          <a:p>
            <a:r>
              <a:rPr lang="en-US" dirty="0">
                <a:effectLst/>
              </a:rPr>
              <a:t>Moreover, to make that statement and mean it requires a fierce urgency in making the changes necessary to bring such a system to life. Should the improbable happen and a child in one of our lives require placement in the child welfare system, incremental improvement would never be satisfactory. It would be unacceptable.</a:t>
            </a:r>
          </a:p>
          <a:p>
            <a:r>
              <a:rPr lang="en-US" dirty="0">
                <a:effectLst/>
              </a:rPr>
              <a:t>Jerry Milner, associate commissioner of the U.S. Children’s Bureau at the Department of Health and Human Services. Photo: Brookings Institution Yet, as a field, we seem quite comfortable with very small, incremental improvements and minor tweaks to the way we operate — tweaks that often benefit the operators more than those living the experience; tweaks that may not result in noticeable improvements in the way children, youth and parents experience the system at all; and tweaks that are not likely to mitigate the need to enter the system. We have to be honest in examining why we allow this to be so.</a:t>
            </a:r>
          </a:p>
          <a:p>
            <a:r>
              <a:rPr lang="en-US" dirty="0">
                <a:effectLst/>
              </a:rPr>
              <a:t>We have to be honest that a large part of the problem is the way we see and judge families that make contact with the system. We see poor and vulnerable families as the “other.”</a:t>
            </a:r>
          </a:p>
          <a:p>
            <a:r>
              <a:rPr lang="en-US" dirty="0">
                <a:effectLst/>
              </a:rPr>
              <a:t>The role that poverty plays in child welfare decision-making is a topic that has yet to be meaningfully confronted and addressed. Poverty is a risk factor for neglect, but poverty does not equate to neglect. The presence of poverty alone does not mean a child is unsafe, unloved, or that a parent lacks the capacity to care for his or her child. Poverty can make it more challenging for parents to meet certain of their children’s needs. We must be resoundingly clear that a child should never be removed from his or her family due to poverty alone.</a:t>
            </a:r>
          </a:p>
          <a:p>
            <a:r>
              <a:rPr lang="en-US" dirty="0">
                <a:effectLst/>
              </a:rPr>
              <a:t>We must also be very clear that poverty is disproportionately present in communities of color and that this fact carries direct implications for child welfare.</a:t>
            </a:r>
          </a:p>
          <a:p>
            <a:r>
              <a:rPr lang="en-US" dirty="0">
                <a:effectLst/>
              </a:rPr>
              <a:t>Overwhelmingly, the faces of the children, youth and parents involved in child welfare are black and brown or very poor and white — people who data tell us are more often economically vulnerable or disadvantaged. Most of the reasons for child welfare involvement fall into what we call “neglect” rather than physical abuse or exploitation. Our most recent child maltreatment data tell us that 60 percent of victims have a finding of neglect only.</a:t>
            </a:r>
          </a:p>
          <a:p>
            <a:r>
              <a:rPr lang="en-US" dirty="0">
                <a:effectLst/>
              </a:rPr>
              <a:t>There are different types and definitions of neglect around the country. Neglect can take the form of failing to attend school and not keeping up with necessary medical care. It can also take the form of not meeting the emotional needs of a child. More times than not, poverty and struggles to meet the basic, concrete needs of a family are a part of the equation in all types of neglect. Substance use and or mental health challenges can exacerbate or perpetuate these challenges, but these conditions are not always present.</a:t>
            </a:r>
          </a:p>
          <a:p>
            <a:r>
              <a:rPr lang="en-US" dirty="0">
                <a:effectLst/>
              </a:rPr>
              <a:t>Rather than seeing these root causes with clear eyes, calling them out, and taking them on with intention, we remain stuck as a system and society that focuses on the harmful aftereffects, often casting blame on vulnerable families for their very vulnerability. Rather than trying to prevent poverty and the many challenges associated with poverty, such as social isolation and lack of meaningful opportunities and support, we search for increasingly sophisticated evidence-based interventions to treat the trauma or “fix” the symptoms arising from a family’s inability to meet their children’s fundamental needs.</a:t>
            </a:r>
          </a:p>
          <a:p>
            <a:r>
              <a:rPr lang="en-US" dirty="0">
                <a:effectLst/>
              </a:rPr>
              <a:t>We believe this must change.</a:t>
            </a:r>
          </a:p>
          <a:p>
            <a:r>
              <a:rPr lang="en-US" dirty="0">
                <a:effectLst/>
              </a:rPr>
              <a:t>For the past two-and-a-half years, we have listened carefully to the stories of parents struggling to provide for their children while trying to keep the threat of child removal at arm’s length. Sometimes they are successful, and sometimes they are not. We have also visited programs and learned of efforts across the country that are committed to making sure families have the help and support they need, before, during and after the crisis arises — the most impactful of which focuses on preventing the crisis from arising in the first place.</a:t>
            </a:r>
          </a:p>
          <a:p>
            <a:r>
              <a:rPr lang="en-US" dirty="0">
                <a:effectLst/>
              </a:rPr>
              <a:t>David Kelly, special assistant to the associate commissioner of the U.S. Children’s Bureau at the Department of Health and Human Services. Photo: Children’s Bureau Many of the stories and programs speak directly to or reside at the intersection of poverty and neglect. The consistency with which poverty has been a leading part of the story parents tell is eye opening but sadly not surprising. The following are some of those stories:</a:t>
            </a:r>
          </a:p>
          <a:p>
            <a:r>
              <a:rPr lang="en-US" dirty="0">
                <a:effectLst/>
              </a:rPr>
              <a:t>A young mother had to make a difficult decision on whether to use money for a flat tire she got on her way to work soon before her rent was due, knowing that she would not be able to pay for both. She needed the tire to drive to work to earn money for rent and to meet her child’s needs.</a:t>
            </a:r>
          </a:p>
          <a:p>
            <a:r>
              <a:rPr lang="en-US" dirty="0">
                <a:effectLst/>
              </a:rPr>
              <a:t>Young parents who are foster care alumni incurred a burdensome debt while trying to earn an education critical to landing good jobs, while holding down very low-paying jobs and meeting the basic needs of their children.</a:t>
            </a:r>
          </a:p>
          <a:p>
            <a:r>
              <a:rPr lang="en-US" dirty="0">
                <a:effectLst/>
              </a:rPr>
              <a:t>Children were removed from their parents due to chronic homelessness or housing instability.</a:t>
            </a:r>
          </a:p>
          <a:p>
            <a:r>
              <a:rPr lang="en-US" dirty="0">
                <a:effectLst/>
              </a:rPr>
              <a:t>The children of a young, single mother were removed solely due to an eviction. She had hoped that the system would rally to help her find decent, safe housing only to be told “you must comply with this or that in your case plan in order to regain custody.”</a:t>
            </a:r>
          </a:p>
          <a:p>
            <a:r>
              <a:rPr lang="en-US" dirty="0">
                <a:effectLst/>
              </a:rPr>
              <a:t>Countless parents knew they needed help but did not have the means to obtain it on their own and were afraid to ask for it for fear of removal.</a:t>
            </a:r>
          </a:p>
          <a:p>
            <a:r>
              <a:rPr lang="en-US" dirty="0">
                <a:effectLst/>
              </a:rPr>
              <a:t>Parents were required to pay for certain services or drug testing they could not afford and had that inability to pay used against them as failure to comply with a case plan, preventing them from regaining custody of their children.</a:t>
            </a:r>
          </a:p>
          <a:p>
            <a:r>
              <a:rPr lang="en-US" dirty="0">
                <a:effectLst/>
              </a:rPr>
              <a:t>Each of these examples brings the challenges of poverty and lack of resources or support into acute focus. Absent such challenges and scarcities, odds are less that the families in the examples would make contact with the child welfare system.</a:t>
            </a:r>
          </a:p>
          <a:p>
            <a:r>
              <a:rPr lang="en-US" dirty="0">
                <a:effectLst/>
              </a:rPr>
              <a:t>On the other hand, we have also seen exceptional efforts to address basic, poverty-related issues before and after child welfare intervention becomes necessary. We have seen common-sense, kind and effective efforts to assist families to overcome poverty-related challenges and stay together. The following are a few examples:</a:t>
            </a:r>
          </a:p>
          <a:p>
            <a:r>
              <a:rPr lang="en-US" dirty="0">
                <a:effectLst/>
              </a:rPr>
              <a:t>A community adoption agency took on the prevention mantle by rallying around a family at risk of losing its children by lining up safe child care, bringing meals to the family, and securing rent to head off an impending eviction.</a:t>
            </a:r>
          </a:p>
          <a:p>
            <a:r>
              <a:rPr lang="en-US" dirty="0">
                <a:effectLst/>
              </a:rPr>
              <a:t>Several community-led organizations provided basic, concrete supports to families in need before those needs escalate to hotline reports (e.g., food, rent assistance, legal aid and safe places with people who listen).</a:t>
            </a:r>
          </a:p>
          <a:p>
            <a:r>
              <a:rPr lang="en-US" dirty="0">
                <a:effectLst/>
              </a:rPr>
              <a:t>A prosperity project designed to support economic mobility of parents provided job training and support, educational opportunities and child care.</a:t>
            </a:r>
          </a:p>
          <a:p>
            <a:r>
              <a:rPr lang="en-US" dirty="0">
                <a:effectLst/>
              </a:rPr>
              <a:t>A tribal Early Head Start and child care program provided children with a safe, educational environment while their parents learned about child development, received job training and sometimes even became employed as teachers and aids within the program.</a:t>
            </a:r>
          </a:p>
          <a:p>
            <a:r>
              <a:rPr lang="en-US" dirty="0">
                <a:effectLst/>
              </a:rPr>
              <a:t>A judge ordered a child welfare agency to pay for a necessary repair to a septic tank that would otherwise leave a home uninhabitable and a family separated.</a:t>
            </a:r>
          </a:p>
          <a:p>
            <a:r>
              <a:rPr lang="en-US" dirty="0">
                <a:effectLst/>
              </a:rPr>
              <a:t>A parent attorney successfully argued that supplemental security income death and disability payments be made to a mother positioning herself for reunification instead of the child welfare agency so that she would not lose her apartment.</a:t>
            </a:r>
          </a:p>
          <a:p>
            <a:r>
              <a:rPr lang="en-US" dirty="0">
                <a:effectLst/>
              </a:rPr>
              <a:t>Several subsidized housing programs operated within the child welfare system by both public and private agencies provided stable housing and support for youth emancipating from foster care to help prevent them from becoming homeless, allowing them to save money and to get an education. Some programs also provided housing to parents who have been or are working to reunify with their children or who are at risk of losing their children.</a:t>
            </a:r>
          </a:p>
          <a:p>
            <a:r>
              <a:rPr lang="en-US" dirty="0">
                <a:effectLst/>
              </a:rPr>
              <a:t>These are two very different sets of examples and two very different types of stories that should be instructive to all of us on what is necessary to reimagine a child welfare system focused on strengthening the capacities of parents to keep their children safely at home. By investing heavily in the second set of examples, we can profoundly reduce the incidence, number and severity of the first set of examples.</a:t>
            </a:r>
          </a:p>
          <a:p>
            <a:r>
              <a:rPr lang="en-US" dirty="0">
                <a:effectLst/>
              </a:rPr>
              <a:t>We also must be clear about the likelihood that parents who are dealing with housing emergencies or food scarcity will be able to benefit from evidence-based services that require regular attendance or completion of a predetermined dose or number of sessions. Will the parenting classes or therapy, even if well-supported by the evidence, take or be sustainable when a parent does not have a place to live, a steady income, or a way to feed their children?</a:t>
            </a:r>
          </a:p>
          <a:p>
            <a:r>
              <a:rPr lang="en-US" dirty="0">
                <a:effectLst/>
              </a:rPr>
              <a:t>Committing to a system that takes on poverty-related neglect in humane and effective ways requires active partnering with public and private entities that can, collectively, create the conditions where families can thrive and children are free from harm. It requires partnership with communities that know and understand the needs of their families and children. And, it requires a willingness to rally around families that are vulnerable and struggling with poverty, rather than judging them, labeling that vulnerability as neglect, and pathologizing them.</a:t>
            </a:r>
          </a:p>
          <a:p>
            <a:r>
              <a:rPr lang="en-US" dirty="0">
                <a:effectLst/>
              </a:rPr>
              <a:t>If we truly care about children and families, it’s time to stop confusing poverty with neglect and devote ourselves to doing something about it.</a:t>
            </a:r>
          </a:p>
          <a:p>
            <a:endParaRPr lang="en-US" dirty="0"/>
          </a:p>
        </p:txBody>
      </p:sp>
      <p:sp>
        <p:nvSpPr>
          <p:cNvPr id="4" name="Slide Number Placeholder 3"/>
          <p:cNvSpPr>
            <a:spLocks noGrp="1"/>
          </p:cNvSpPr>
          <p:nvPr>
            <p:ph type="sldNum" sz="quarter" idx="5"/>
          </p:nvPr>
        </p:nvSpPr>
        <p:spPr/>
        <p:txBody>
          <a:bodyPr/>
          <a:lstStyle/>
          <a:p>
            <a:fld id="{9C3811AC-DDDF-4D57-94CD-34F32A7D5E8F}" type="slidenum">
              <a:rPr lang="en-US" smtClean="0"/>
              <a:t>17</a:t>
            </a:fld>
            <a:endParaRPr lang="en-US"/>
          </a:p>
        </p:txBody>
      </p:sp>
    </p:spTree>
    <p:extLst>
      <p:ext uri="{BB962C8B-B14F-4D97-AF65-F5344CB8AC3E}">
        <p14:creationId xmlns:p14="http://schemas.microsoft.com/office/powerpoint/2010/main" val="40431856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Discuss types of reports seen where poverty is impacting the parents ability to meet certain needs.</a:t>
            </a:r>
          </a:p>
          <a:p>
            <a:endParaRPr lang="en-US" dirty="0"/>
          </a:p>
          <a:p>
            <a:r>
              <a:rPr lang="en-US" dirty="0"/>
              <a:t>Are the concerns you have related to poverty? Family can’t do laundry frequently, family had bed bugs and disposed of all beds and bedding but can’t afford new, child is wearing clothes that don’t fit, child is missing school because the family doesn’t have reliable transportation.</a:t>
            </a:r>
          </a:p>
          <a:p>
            <a:endParaRPr lang="en-US" dirty="0"/>
          </a:p>
          <a:p>
            <a:r>
              <a:rPr lang="en-US" b="1" dirty="0"/>
              <a:t>Possible Poverty</a:t>
            </a:r>
          </a:p>
          <a:p>
            <a:pPr lvl="0"/>
            <a:r>
              <a:rPr lang="en-US" sz="1200" strike="noStrike" kern="1200" dirty="0">
                <a:solidFill>
                  <a:schemeClr val="tx1"/>
                </a:solidFill>
                <a:effectLst/>
                <a:latin typeface="+mn-lt"/>
                <a:ea typeface="+mn-ea"/>
                <a:cs typeface="+mn-cs"/>
              </a:rPr>
              <a:t>Child appearing dirty or having body odor </a:t>
            </a:r>
          </a:p>
          <a:p>
            <a:pPr lvl="0"/>
            <a:r>
              <a:rPr lang="en-US" sz="1200" strike="noStrike" kern="1200" dirty="0">
                <a:solidFill>
                  <a:schemeClr val="tx1"/>
                </a:solidFill>
                <a:effectLst/>
                <a:latin typeface="+mn-lt"/>
                <a:ea typeface="+mn-ea"/>
                <a:cs typeface="+mn-cs"/>
              </a:rPr>
              <a:t>Family is homeless</a:t>
            </a:r>
          </a:p>
          <a:p>
            <a:pPr lvl="0"/>
            <a:r>
              <a:rPr lang="en-US" sz="1200" strike="noStrike" kern="1200" dirty="0">
                <a:solidFill>
                  <a:schemeClr val="tx1"/>
                </a:solidFill>
                <a:effectLst/>
                <a:latin typeface="+mn-lt"/>
                <a:ea typeface="+mn-ea"/>
                <a:cs typeface="+mn-cs"/>
              </a:rPr>
              <a:t>Child has broken glasses and no medical insurance to replace</a:t>
            </a:r>
          </a:p>
          <a:p>
            <a:pPr lvl="0"/>
            <a:r>
              <a:rPr lang="en-US" sz="1200" strike="noStrike" kern="1200" dirty="0">
                <a:solidFill>
                  <a:schemeClr val="tx1"/>
                </a:solidFill>
                <a:effectLst/>
                <a:latin typeface="+mn-lt"/>
                <a:ea typeface="+mn-ea"/>
                <a:cs typeface="+mn-cs"/>
              </a:rPr>
              <a:t>Child doesn’t have own bed and no sheets</a:t>
            </a:r>
          </a:p>
          <a:p>
            <a:pPr lvl="0"/>
            <a:r>
              <a:rPr lang="en-US" sz="1200" strike="noStrike" kern="1200" dirty="0">
                <a:solidFill>
                  <a:schemeClr val="tx1"/>
                </a:solidFill>
                <a:effectLst/>
                <a:latin typeface="+mn-lt"/>
                <a:ea typeface="+mn-ea"/>
                <a:cs typeface="+mn-cs"/>
              </a:rPr>
              <a:t>Eating bologna and cheese sandwich daily</a:t>
            </a:r>
          </a:p>
          <a:p>
            <a:r>
              <a:rPr lang="en-US" sz="1200" strike="noStrike" kern="1200" dirty="0">
                <a:solidFill>
                  <a:schemeClr val="tx1"/>
                </a:solidFill>
                <a:effectLst/>
                <a:latin typeface="+mn-lt"/>
                <a:ea typeface="+mn-ea"/>
                <a:cs typeface="+mn-cs"/>
              </a:rPr>
              <a:t>Having clothes that do not fit </a:t>
            </a:r>
          </a:p>
          <a:p>
            <a:endParaRPr lang="en-US" sz="1200" strike="noStrike" kern="1200" dirty="0">
              <a:solidFill>
                <a:schemeClr val="tx1"/>
              </a:solidFill>
              <a:effectLst/>
              <a:latin typeface="+mn-lt"/>
              <a:ea typeface="+mn-ea"/>
              <a:cs typeface="+mn-cs"/>
            </a:endParaRPr>
          </a:p>
          <a:p>
            <a:r>
              <a:rPr lang="en-US" sz="1200" strike="noStrike" kern="1200" dirty="0">
                <a:solidFill>
                  <a:schemeClr val="tx1"/>
                </a:solidFill>
                <a:effectLst/>
                <a:latin typeface="+mn-lt"/>
                <a:ea typeface="+mn-ea"/>
                <a:cs typeface="+mn-cs"/>
              </a:rPr>
              <a:t>VS</a:t>
            </a:r>
          </a:p>
          <a:p>
            <a:endParaRPr lang="en-US" sz="1200" strike="noStrike" kern="1200" dirty="0">
              <a:solidFill>
                <a:schemeClr val="tx1"/>
              </a:solidFill>
              <a:effectLst/>
              <a:latin typeface="+mn-lt"/>
              <a:ea typeface="+mn-ea"/>
              <a:cs typeface="+mn-cs"/>
            </a:endParaRPr>
          </a:p>
          <a:p>
            <a:r>
              <a:rPr lang="en-US" sz="1200" strike="noStrike" kern="1200" dirty="0">
                <a:solidFill>
                  <a:schemeClr val="tx1"/>
                </a:solidFill>
                <a:effectLst/>
                <a:latin typeface="+mn-lt"/>
                <a:ea typeface="+mn-ea"/>
                <a:cs typeface="+mn-cs"/>
              </a:rPr>
              <a:t>Is the parent choosing not to provide for the child and has the child been harmed due to the inaction?</a:t>
            </a:r>
          </a:p>
          <a:p>
            <a:endParaRPr lang="en-US" sz="1200" strike="noStrike" kern="1200" dirty="0">
              <a:solidFill>
                <a:schemeClr val="tx1"/>
              </a:solidFill>
              <a:effectLst/>
              <a:latin typeface="+mn-lt"/>
              <a:ea typeface="+mn-ea"/>
              <a:cs typeface="+mn-cs"/>
            </a:endParaRPr>
          </a:p>
          <a:p>
            <a:r>
              <a:rPr lang="en-US" sz="1200" b="1" strike="noStrike" kern="1200" dirty="0">
                <a:solidFill>
                  <a:schemeClr val="tx1"/>
                </a:solidFill>
                <a:effectLst/>
                <a:latin typeface="+mn-lt"/>
                <a:ea typeface="+mn-ea"/>
                <a:cs typeface="+mn-cs"/>
              </a:rPr>
              <a:t>Rises to level of neglect</a:t>
            </a:r>
          </a:p>
          <a:p>
            <a:pPr lvl="0"/>
            <a:r>
              <a:rPr lang="en-US" sz="1200" strike="noStrike" kern="1200" dirty="0">
                <a:solidFill>
                  <a:schemeClr val="tx1"/>
                </a:solidFill>
                <a:effectLst/>
                <a:latin typeface="+mn-lt"/>
                <a:ea typeface="+mn-ea"/>
                <a:cs typeface="+mn-cs"/>
              </a:rPr>
              <a:t>Child is malnourished due to lack of food or type of food</a:t>
            </a:r>
          </a:p>
          <a:p>
            <a:pPr lvl="0"/>
            <a:r>
              <a:rPr lang="en-US" sz="1200" strike="noStrike" kern="1200" dirty="0">
                <a:solidFill>
                  <a:schemeClr val="tx1"/>
                </a:solidFill>
                <a:effectLst/>
                <a:latin typeface="+mn-lt"/>
                <a:ea typeface="+mn-ea"/>
                <a:cs typeface="+mn-cs"/>
              </a:rPr>
              <a:t>Frostbite on feet from wearing flip flops to walk to school in the snow</a:t>
            </a:r>
          </a:p>
          <a:p>
            <a:pPr lvl="0"/>
            <a:r>
              <a:rPr lang="en-US" sz="1200" strike="noStrike" kern="1200" dirty="0">
                <a:solidFill>
                  <a:schemeClr val="tx1"/>
                </a:solidFill>
                <a:effectLst/>
                <a:latin typeface="+mn-lt"/>
                <a:ea typeface="+mn-ea"/>
                <a:cs typeface="+mn-cs"/>
              </a:rPr>
              <a:t>Caregiver left child with person unable to provide care</a:t>
            </a:r>
          </a:p>
          <a:p>
            <a:pPr lvl="0"/>
            <a:r>
              <a:rPr lang="en-US" sz="1200" strike="noStrike" kern="1200" dirty="0">
                <a:solidFill>
                  <a:schemeClr val="tx1"/>
                </a:solidFill>
                <a:effectLst/>
                <a:latin typeface="+mn-lt"/>
                <a:ea typeface="+mn-ea"/>
                <a:cs typeface="+mn-cs"/>
              </a:rPr>
              <a:t>Caregiver is missing all appointments to replace broken glasses</a:t>
            </a:r>
          </a:p>
          <a:p>
            <a:endParaRPr lang="en-US" sz="1200" strike="noStrike"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9C3811AC-DDDF-4D57-94CD-34F32A7D5E8F}" type="slidenum">
              <a:rPr lang="en-US" smtClean="0"/>
              <a:t>18</a:t>
            </a:fld>
            <a:endParaRPr lang="en-US"/>
          </a:p>
        </p:txBody>
      </p:sp>
    </p:spTree>
    <p:extLst>
      <p:ext uri="{BB962C8B-B14F-4D97-AF65-F5344CB8AC3E}">
        <p14:creationId xmlns:p14="http://schemas.microsoft.com/office/powerpoint/2010/main" val="12589693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rPr>
              <a:t>Discuss ways the community partners can locate resources for the family. </a:t>
            </a:r>
          </a:p>
          <a:p>
            <a:endParaRPr lang="en-US" dirty="0">
              <a:effectLst/>
            </a:endParaRPr>
          </a:p>
          <a:p>
            <a:r>
              <a:rPr lang="en-US" dirty="0">
                <a:effectLst/>
              </a:rPr>
              <a:t>DCF does not need to be involved to make referrals for services. If the family is willing to work with you make the referral. </a:t>
            </a:r>
          </a:p>
          <a:p>
            <a:endParaRPr lang="en-US" dirty="0">
              <a:effectLst/>
            </a:endParaRPr>
          </a:p>
          <a:p>
            <a:r>
              <a:rPr lang="en-US" dirty="0">
                <a:effectLst/>
              </a:rPr>
              <a:t>What ways can you help the family if no abuse or neglect concerns?</a:t>
            </a:r>
          </a:p>
          <a:p>
            <a:endParaRPr lang="en-US" dirty="0"/>
          </a:p>
        </p:txBody>
      </p:sp>
      <p:sp>
        <p:nvSpPr>
          <p:cNvPr id="4" name="Slide Number Placeholder 3"/>
          <p:cNvSpPr>
            <a:spLocks noGrp="1"/>
          </p:cNvSpPr>
          <p:nvPr>
            <p:ph type="sldNum" sz="quarter" idx="5"/>
          </p:nvPr>
        </p:nvSpPr>
        <p:spPr/>
        <p:txBody>
          <a:bodyPr/>
          <a:lstStyle/>
          <a:p>
            <a:fld id="{9C3811AC-DDDF-4D57-94CD-34F32A7D5E8F}" type="slidenum">
              <a:rPr lang="en-US" smtClean="0"/>
              <a:t>19</a:t>
            </a:fld>
            <a:endParaRPr lang="en-US"/>
          </a:p>
        </p:txBody>
      </p:sp>
    </p:spTree>
    <p:extLst>
      <p:ext uri="{BB962C8B-B14F-4D97-AF65-F5344CB8AC3E}">
        <p14:creationId xmlns:p14="http://schemas.microsoft.com/office/powerpoint/2010/main" val="291158650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resentation Titl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760781" y="173736"/>
            <a:ext cx="7607808" cy="535840"/>
          </a:xfrm>
          <a:prstGeom prst="rect">
            <a:avLst/>
          </a:prstGeom>
        </p:spPr>
        <p:txBody>
          <a:bodyPr anchor="b"/>
          <a:lstStyle>
            <a:lvl1pPr algn="l">
              <a:defRPr sz="4000">
                <a:solidFill>
                  <a:schemeClr val="bg1"/>
                </a:solidFill>
                <a:latin typeface="Bahnschrift" panose="020B0502040204020203" pitchFamily="34" charset="0"/>
              </a:defRPr>
            </a:lvl1pPr>
          </a:lstStyle>
          <a:p>
            <a:r>
              <a:rPr lang="en-US" dirty="0"/>
              <a:t>Presentation Title</a:t>
            </a:r>
          </a:p>
        </p:txBody>
      </p:sp>
      <p:sp>
        <p:nvSpPr>
          <p:cNvPr id="17" name="Text Placeholder 16">
            <a:extLst>
              <a:ext uri="{FF2B5EF4-FFF2-40B4-BE49-F238E27FC236}">
                <a16:creationId xmlns:a16="http://schemas.microsoft.com/office/drawing/2014/main" id="{5577ECCB-0C81-4AC8-AF42-B1CBA53CCABA}"/>
              </a:ext>
            </a:extLst>
          </p:cNvPr>
          <p:cNvSpPr>
            <a:spLocks noGrp="1"/>
          </p:cNvSpPr>
          <p:nvPr>
            <p:ph type="body" sz="quarter" idx="10" hasCustomPrompt="1"/>
          </p:nvPr>
        </p:nvSpPr>
        <p:spPr>
          <a:xfrm>
            <a:off x="760780" y="709613"/>
            <a:ext cx="7607809" cy="535841"/>
          </a:xfrm>
          <a:prstGeom prst="rect">
            <a:avLst/>
          </a:prstGeom>
        </p:spPr>
        <p:txBody>
          <a:bodyPr/>
          <a:lstStyle>
            <a:lvl1pPr marL="0" indent="0" algn="r">
              <a:buNone/>
              <a:defRPr sz="3000">
                <a:solidFill>
                  <a:schemeClr val="bg1"/>
                </a:solidFill>
                <a:latin typeface="Bahnschrift" panose="020B0502040204020203" pitchFamily="34" charset="0"/>
                <a:cs typeface="Times New Roman" panose="02020603050405020304" pitchFamily="18" charset="0"/>
              </a:defRPr>
            </a:lvl1pPr>
          </a:lstStyle>
          <a:p>
            <a:pPr lvl="0"/>
            <a:r>
              <a:rPr lang="en-US" dirty="0"/>
              <a:t>Presentation Subtitle</a:t>
            </a:r>
          </a:p>
        </p:txBody>
      </p:sp>
      <p:sp>
        <p:nvSpPr>
          <p:cNvPr id="24" name="Picture Placeholder 23">
            <a:extLst>
              <a:ext uri="{FF2B5EF4-FFF2-40B4-BE49-F238E27FC236}">
                <a16:creationId xmlns:a16="http://schemas.microsoft.com/office/drawing/2014/main" id="{E6E1AF59-7C01-4B7A-8070-4281697D45F4}"/>
              </a:ext>
            </a:extLst>
          </p:cNvPr>
          <p:cNvSpPr>
            <a:spLocks noGrp="1"/>
          </p:cNvSpPr>
          <p:nvPr>
            <p:ph type="pic" sz="quarter" idx="12" hasCustomPrompt="1"/>
          </p:nvPr>
        </p:nvSpPr>
        <p:spPr>
          <a:xfrm>
            <a:off x="0" y="1455116"/>
            <a:ext cx="9144000" cy="4418990"/>
          </a:xfrm>
          <a:prstGeom prst="rect">
            <a:avLst/>
          </a:prstGeom>
          <a:blipFill>
            <a:blip r:embed="rId2"/>
            <a:tile tx="0" ty="0" sx="100000" sy="100000" flip="none" algn="tl"/>
          </a:blipFill>
        </p:spPr>
        <p:txBody>
          <a:bodyPr/>
          <a:lstStyle>
            <a:lvl1pPr marL="0" indent="0">
              <a:buNone/>
              <a:defRPr/>
            </a:lvl1pPr>
          </a:lstStyle>
          <a:p>
            <a:r>
              <a:rPr lang="en-US" dirty="0"/>
              <a:t>Insert image</a:t>
            </a:r>
          </a:p>
        </p:txBody>
      </p:sp>
      <p:sp>
        <p:nvSpPr>
          <p:cNvPr id="4" name="Text Placeholder 3">
            <a:extLst>
              <a:ext uri="{FF2B5EF4-FFF2-40B4-BE49-F238E27FC236}">
                <a16:creationId xmlns:a16="http://schemas.microsoft.com/office/drawing/2014/main" id="{FC4AD2C9-0724-4B16-B3F6-418BE7ACC74A}"/>
              </a:ext>
            </a:extLst>
          </p:cNvPr>
          <p:cNvSpPr>
            <a:spLocks noGrp="1"/>
          </p:cNvSpPr>
          <p:nvPr>
            <p:ph type="body" sz="quarter" idx="13" hasCustomPrompt="1"/>
          </p:nvPr>
        </p:nvSpPr>
        <p:spPr>
          <a:xfrm>
            <a:off x="6254496" y="6194248"/>
            <a:ext cx="2392744" cy="563169"/>
          </a:xfrm>
          <a:prstGeom prst="rect">
            <a:avLst/>
          </a:prstGeom>
        </p:spPr>
        <p:txBody>
          <a:bodyPr/>
          <a:lstStyle>
            <a:lvl1pPr marL="0" indent="0" algn="r">
              <a:spcBef>
                <a:spcPts val="0"/>
              </a:spcBef>
              <a:buNone/>
              <a:defRPr sz="1200">
                <a:solidFill>
                  <a:schemeClr val="bg1"/>
                </a:solidFill>
                <a:latin typeface="+mj-lt"/>
              </a:defRPr>
            </a:lvl1pPr>
          </a:lstStyle>
          <a:p>
            <a:pPr lvl="0"/>
            <a:r>
              <a:rPr lang="en-US" dirty="0"/>
              <a:t>Date</a:t>
            </a:r>
          </a:p>
          <a:p>
            <a:pPr lvl="0"/>
            <a:r>
              <a:rPr lang="en-US" dirty="0"/>
              <a:t>Presentation Title</a:t>
            </a:r>
          </a:p>
        </p:txBody>
      </p:sp>
    </p:spTree>
    <p:extLst>
      <p:ext uri="{BB962C8B-B14F-4D97-AF65-F5344CB8AC3E}">
        <p14:creationId xmlns:p14="http://schemas.microsoft.com/office/powerpoint/2010/main" val="39333608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End Presenta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6AE9EA-6221-4D0E-BF42-9385EB99A73E}"/>
              </a:ext>
            </a:extLst>
          </p:cNvPr>
          <p:cNvSpPr>
            <a:spLocks noGrp="1"/>
          </p:cNvSpPr>
          <p:nvPr>
            <p:ph type="title" hasCustomPrompt="1"/>
          </p:nvPr>
        </p:nvSpPr>
        <p:spPr>
          <a:xfrm>
            <a:off x="753466" y="87148"/>
            <a:ext cx="7637068" cy="637057"/>
          </a:xfrm>
          <a:prstGeom prst="rect">
            <a:avLst/>
          </a:prstGeom>
        </p:spPr>
        <p:txBody>
          <a:bodyPr/>
          <a:lstStyle>
            <a:lvl1pPr>
              <a:defRPr sz="4000">
                <a:solidFill>
                  <a:schemeClr val="bg1"/>
                </a:solidFill>
                <a:latin typeface="Bahnschrift" panose="020B0502040204020203" pitchFamily="34" charset="0"/>
              </a:defRPr>
            </a:lvl1pPr>
          </a:lstStyle>
          <a:p>
            <a:r>
              <a:rPr lang="en-US" dirty="0"/>
              <a:t>Slide Title</a:t>
            </a:r>
          </a:p>
        </p:txBody>
      </p:sp>
      <p:sp>
        <p:nvSpPr>
          <p:cNvPr id="5" name="Text Placeholder 4">
            <a:extLst>
              <a:ext uri="{FF2B5EF4-FFF2-40B4-BE49-F238E27FC236}">
                <a16:creationId xmlns:a16="http://schemas.microsoft.com/office/drawing/2014/main" id="{3E256F4E-3DD4-4DAF-93F7-000AEF3011CB}"/>
              </a:ext>
            </a:extLst>
          </p:cNvPr>
          <p:cNvSpPr>
            <a:spLocks noGrp="1"/>
          </p:cNvSpPr>
          <p:nvPr>
            <p:ph type="body" sz="quarter" idx="10" hasCustomPrompt="1"/>
          </p:nvPr>
        </p:nvSpPr>
        <p:spPr>
          <a:xfrm>
            <a:off x="7278624" y="6119165"/>
            <a:ext cx="1367712" cy="637057"/>
          </a:xfrm>
          <a:prstGeom prst="rect">
            <a:avLst/>
          </a:prstGeom>
        </p:spPr>
        <p:txBody>
          <a:bodyPr/>
          <a:lstStyle>
            <a:lvl1pPr marL="0" indent="0" algn="r">
              <a:spcBef>
                <a:spcPts val="0"/>
              </a:spcBef>
              <a:buNone/>
              <a:defRPr sz="1200">
                <a:solidFill>
                  <a:schemeClr val="bg1"/>
                </a:solidFill>
                <a:latin typeface="+mj-lt"/>
              </a:defRPr>
            </a:lvl1pPr>
          </a:lstStyle>
          <a:p>
            <a:pPr lvl="0"/>
            <a:r>
              <a:rPr lang="en-US" dirty="0"/>
              <a:t>Date Presentation Title</a:t>
            </a:r>
          </a:p>
        </p:txBody>
      </p:sp>
      <p:sp>
        <p:nvSpPr>
          <p:cNvPr id="9" name="Text Placeholder 8">
            <a:extLst>
              <a:ext uri="{FF2B5EF4-FFF2-40B4-BE49-F238E27FC236}">
                <a16:creationId xmlns:a16="http://schemas.microsoft.com/office/drawing/2014/main" id="{8C6243EF-40B9-406A-940C-FBF68A2C896E}"/>
              </a:ext>
            </a:extLst>
          </p:cNvPr>
          <p:cNvSpPr>
            <a:spLocks noGrp="1"/>
          </p:cNvSpPr>
          <p:nvPr>
            <p:ph type="body" sz="quarter" idx="11" hasCustomPrompt="1"/>
          </p:nvPr>
        </p:nvSpPr>
        <p:spPr>
          <a:xfrm>
            <a:off x="754063" y="723901"/>
            <a:ext cx="7635875" cy="505054"/>
          </a:xfrm>
          <a:prstGeom prst="rect">
            <a:avLst/>
          </a:prstGeom>
        </p:spPr>
        <p:txBody>
          <a:bodyPr/>
          <a:lstStyle>
            <a:lvl1pPr marL="0" indent="0" algn="r">
              <a:buNone/>
              <a:defRPr sz="3000">
                <a:solidFill>
                  <a:schemeClr val="bg1"/>
                </a:solidFill>
                <a:latin typeface="Bahnschrift" panose="020B0502040204020203" pitchFamily="34" charset="0"/>
              </a:defRPr>
            </a:lvl1pPr>
          </a:lstStyle>
          <a:p>
            <a:pPr lvl="0"/>
            <a:r>
              <a:rPr lang="en-US" dirty="0"/>
              <a:t>Slide Subtitle</a:t>
            </a:r>
          </a:p>
        </p:txBody>
      </p:sp>
    </p:spTree>
    <p:extLst>
      <p:ext uri="{BB962C8B-B14F-4D97-AF65-F5344CB8AC3E}">
        <p14:creationId xmlns:p14="http://schemas.microsoft.com/office/powerpoint/2010/main" val="31579310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4A5C9C14-A0D2-4250-B611-94CE660B4467}" type="datetimeFigureOut">
              <a:rPr lang="en-US" smtClean="0"/>
              <a:t>8/20/2020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72341F-FEC2-4CAB-8085-7C2172869F3D}" type="slidenum">
              <a:rPr lang="en-US" smtClean="0"/>
              <a:t>‹#›</a:t>
            </a:fld>
            <a:endParaRPr lang="en-US"/>
          </a:p>
        </p:txBody>
      </p:sp>
    </p:spTree>
    <p:extLst>
      <p:ext uri="{BB962C8B-B14F-4D97-AF65-F5344CB8AC3E}">
        <p14:creationId xmlns:p14="http://schemas.microsoft.com/office/powerpoint/2010/main" val="12646043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Section Title">
    <p:spTree>
      <p:nvGrpSpPr>
        <p:cNvPr id="1" name=""/>
        <p:cNvGrpSpPr/>
        <p:nvPr/>
      </p:nvGrpSpPr>
      <p:grpSpPr>
        <a:xfrm>
          <a:off x="0" y="0"/>
          <a:ext cx="0" cy="0"/>
          <a:chOff x="0" y="0"/>
          <a:chExt cx="0" cy="0"/>
        </a:xfrm>
      </p:grpSpPr>
      <p:sp>
        <p:nvSpPr>
          <p:cNvPr id="14" name="Rectangle 6">
            <a:extLst>
              <a:ext uri="{FF2B5EF4-FFF2-40B4-BE49-F238E27FC236}">
                <a16:creationId xmlns:a16="http://schemas.microsoft.com/office/drawing/2014/main" id="{005CF637-C67D-46A3-BB4F-D4D9AC79EA52}"/>
              </a:ext>
            </a:extLst>
          </p:cNvPr>
          <p:cNvSpPr>
            <a:spLocks noChangeArrowheads="1"/>
          </p:cNvSpPr>
          <p:nvPr userDrawn="1"/>
        </p:nvSpPr>
        <p:spPr bwMode="auto">
          <a:xfrm>
            <a:off x="0" y="3218687"/>
            <a:ext cx="9144000" cy="3661258"/>
          </a:xfrm>
          <a:prstGeom prst="rect">
            <a:avLst/>
          </a:prstGeom>
          <a:solidFill>
            <a:srgbClr val="1E417C"/>
          </a:solidFill>
          <a:ln w="9525" algn="in">
            <a:noFill/>
            <a:miter lim="800000"/>
            <a:headEnd/>
            <a:tailEnd/>
          </a:ln>
          <a:effectLst/>
        </p:spPr>
        <p:txBody>
          <a:bodyPr vert="horz" wrap="square" lIns="36576" tIns="36576" rIns="36576" bIns="36576" numCol="1" anchor="t" anchorCtr="0" compatLnSpc="1">
            <a:prstTxWarp prst="textNoShape">
              <a:avLst/>
            </a:prstTxWarp>
          </a:bodyPr>
          <a:lstStyle/>
          <a:p>
            <a:endParaRPr lang="en-US"/>
          </a:p>
        </p:txBody>
      </p:sp>
      <p:sp>
        <p:nvSpPr>
          <p:cNvPr id="15" name="Oval 14">
            <a:extLst>
              <a:ext uri="{FF2B5EF4-FFF2-40B4-BE49-F238E27FC236}">
                <a16:creationId xmlns:a16="http://schemas.microsoft.com/office/drawing/2014/main" id="{78E03CB7-2419-488B-82C9-B73BF52EBE73}"/>
              </a:ext>
            </a:extLst>
          </p:cNvPr>
          <p:cNvSpPr/>
          <p:nvPr userDrawn="1"/>
        </p:nvSpPr>
        <p:spPr>
          <a:xfrm>
            <a:off x="2282341" y="1167662"/>
            <a:ext cx="4593947" cy="453753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a:extLst>
              <a:ext uri="{FF2B5EF4-FFF2-40B4-BE49-F238E27FC236}">
                <a16:creationId xmlns:a16="http://schemas.microsoft.com/office/drawing/2014/main" id="{7E4AE0B8-533F-4F4C-9570-2B4194F2A635}"/>
              </a:ext>
            </a:extLst>
          </p:cNvPr>
          <p:cNvSpPr>
            <a:spLocks noGrp="1"/>
          </p:cNvSpPr>
          <p:nvPr>
            <p:ph type="ctrTitle" hasCustomPrompt="1"/>
          </p:nvPr>
        </p:nvSpPr>
        <p:spPr>
          <a:xfrm rot="5400000">
            <a:off x="2640787" y="1243586"/>
            <a:ext cx="3862426" cy="3877056"/>
          </a:xfrm>
          <a:prstGeom prst="rect">
            <a:avLst/>
          </a:prstGeom>
        </p:spPr>
        <p:txBody>
          <a:bodyPr anchor="b">
            <a:prstTxWarp prst="textCircle">
              <a:avLst>
                <a:gd name="adj" fmla="val 66059"/>
              </a:avLst>
            </a:prstTxWarp>
          </a:bodyPr>
          <a:lstStyle>
            <a:lvl1pPr algn="ctr">
              <a:defRPr sz="4000">
                <a:solidFill>
                  <a:srgbClr val="1E417C"/>
                </a:solidFill>
                <a:latin typeface="Bahnschrift" panose="020B0502040204020203" pitchFamily="34" charset="0"/>
              </a:defRPr>
            </a:lvl1pPr>
          </a:lstStyle>
          <a:p>
            <a:r>
              <a:rPr lang="en-US" dirty="0"/>
              <a:t>Section Title</a:t>
            </a:r>
          </a:p>
        </p:txBody>
      </p:sp>
      <p:pic>
        <p:nvPicPr>
          <p:cNvPr id="11" name="Picture 10">
            <a:extLst>
              <a:ext uri="{FF2B5EF4-FFF2-40B4-BE49-F238E27FC236}">
                <a16:creationId xmlns:a16="http://schemas.microsoft.com/office/drawing/2014/main" id="{BC156F45-337E-44AC-BA0E-FFAA0008B63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1001" y="5663741"/>
            <a:ext cx="1581178" cy="1062587"/>
          </a:xfrm>
          <a:prstGeom prst="rect">
            <a:avLst/>
          </a:prstGeom>
        </p:spPr>
      </p:pic>
      <p:sp>
        <p:nvSpPr>
          <p:cNvPr id="24" name="Text Placeholder 23">
            <a:extLst>
              <a:ext uri="{FF2B5EF4-FFF2-40B4-BE49-F238E27FC236}">
                <a16:creationId xmlns:a16="http://schemas.microsoft.com/office/drawing/2014/main" id="{9ED4A6D8-395F-40A6-A2B6-3B33A114D41D}"/>
              </a:ext>
            </a:extLst>
          </p:cNvPr>
          <p:cNvSpPr>
            <a:spLocks noGrp="1"/>
          </p:cNvSpPr>
          <p:nvPr>
            <p:ph type="body" sz="quarter" idx="12" hasCustomPrompt="1"/>
          </p:nvPr>
        </p:nvSpPr>
        <p:spPr>
          <a:xfrm>
            <a:off x="2523743" y="1586448"/>
            <a:ext cx="4111142" cy="3844758"/>
          </a:xfrm>
          <a:prstGeom prst="rect">
            <a:avLst/>
          </a:prstGeom>
        </p:spPr>
        <p:txBody>
          <a:bodyPr>
            <a:prstTxWarp prst="textArchDown">
              <a:avLst>
                <a:gd name="adj" fmla="val 16223611"/>
              </a:avLst>
            </a:prstTxWarp>
          </a:bodyPr>
          <a:lstStyle>
            <a:lvl1pPr algn="ctr">
              <a:defRPr sz="4000">
                <a:solidFill>
                  <a:srgbClr val="1E417C"/>
                </a:solidFill>
                <a:latin typeface="Bahnschrift" panose="020B0502040204020203" pitchFamily="34" charset="0"/>
              </a:defRPr>
            </a:lvl1pPr>
          </a:lstStyle>
          <a:p>
            <a:pPr lvl="0"/>
            <a:r>
              <a:rPr lang="en-US" dirty="0"/>
              <a:t>Section Subtitle</a:t>
            </a:r>
          </a:p>
        </p:txBody>
      </p:sp>
      <p:sp>
        <p:nvSpPr>
          <p:cNvPr id="28" name="Picture Placeholder 27">
            <a:extLst>
              <a:ext uri="{FF2B5EF4-FFF2-40B4-BE49-F238E27FC236}">
                <a16:creationId xmlns:a16="http://schemas.microsoft.com/office/drawing/2014/main" id="{A9639CFF-ED04-4614-8EC0-DC7D2ED9C676}"/>
              </a:ext>
            </a:extLst>
          </p:cNvPr>
          <p:cNvSpPr>
            <a:spLocks noGrp="1" noChangeAspect="1"/>
          </p:cNvSpPr>
          <p:nvPr>
            <p:ph type="pic" sz="quarter" idx="13" hasCustomPrompt="1"/>
          </p:nvPr>
        </p:nvSpPr>
        <p:spPr>
          <a:xfrm>
            <a:off x="2831038" y="1563680"/>
            <a:ext cx="3467293" cy="3467293"/>
          </a:xfrm>
          <a:prstGeom prst="ellipse">
            <a:avLst/>
          </a:prstGeom>
          <a:blipFill>
            <a:blip r:embed="rId3">
              <a:grayscl/>
            </a:blip>
            <a:srcRect/>
            <a:stretch>
              <a:fillRect t="-272" b="-272"/>
            </a:stretch>
          </a:blipFill>
          <a:ln w="88900">
            <a:solidFill>
              <a:srgbClr val="FDB825"/>
            </a:solidFill>
          </a:ln>
        </p:spPr>
        <p:txBody>
          <a:bodyPr/>
          <a:lstStyle>
            <a:lvl1pPr marL="0" indent="0" algn="ctr">
              <a:buNone/>
              <a:defRPr/>
            </a:lvl1pPr>
          </a:lstStyle>
          <a:p>
            <a:r>
              <a:rPr lang="en-US" dirty="0"/>
              <a:t>Insert image</a:t>
            </a:r>
          </a:p>
        </p:txBody>
      </p:sp>
      <p:sp>
        <p:nvSpPr>
          <p:cNvPr id="4" name="Text Placeholder 3">
            <a:extLst>
              <a:ext uri="{FF2B5EF4-FFF2-40B4-BE49-F238E27FC236}">
                <a16:creationId xmlns:a16="http://schemas.microsoft.com/office/drawing/2014/main" id="{83424527-1C06-4F10-B31E-D8AD91778D9A}"/>
              </a:ext>
            </a:extLst>
          </p:cNvPr>
          <p:cNvSpPr>
            <a:spLocks noGrp="1"/>
          </p:cNvSpPr>
          <p:nvPr>
            <p:ph type="body" sz="quarter" idx="14" hasCustomPrompt="1"/>
          </p:nvPr>
        </p:nvSpPr>
        <p:spPr>
          <a:xfrm>
            <a:off x="7285939" y="6195034"/>
            <a:ext cx="1359082" cy="570318"/>
          </a:xfrm>
          <a:prstGeom prst="rect">
            <a:avLst/>
          </a:prstGeom>
        </p:spPr>
        <p:txBody>
          <a:bodyPr/>
          <a:lstStyle>
            <a:lvl1pPr marL="0" indent="0" algn="r">
              <a:spcBef>
                <a:spcPts val="0"/>
              </a:spcBef>
              <a:buNone/>
              <a:defRPr sz="1200">
                <a:solidFill>
                  <a:schemeClr val="bg1"/>
                </a:solidFill>
                <a:latin typeface="+mj-lt"/>
              </a:defRPr>
            </a:lvl1pPr>
          </a:lstStyle>
          <a:p>
            <a:pPr lvl="0"/>
            <a:r>
              <a:rPr lang="en-US" dirty="0"/>
              <a:t>Date Presentation Title</a:t>
            </a:r>
          </a:p>
        </p:txBody>
      </p:sp>
    </p:spTree>
    <p:extLst>
      <p:ext uri="{BB962C8B-B14F-4D97-AF65-F5344CB8AC3E}">
        <p14:creationId xmlns:p14="http://schemas.microsoft.com/office/powerpoint/2010/main" val="136564643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ulleted Tex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628650" y="1608058"/>
            <a:ext cx="7886700" cy="4192896"/>
          </a:xfrm>
          <a:prstGeom prst="rect">
            <a:avLst/>
          </a:prstGeom>
        </p:spPr>
        <p:txBody>
          <a:bodyPr/>
          <a:lstStyle>
            <a:lvl1pPr marL="228600" indent="-228600">
              <a:buFont typeface="Arial" panose="020B0604020202020204" pitchFamily="34" charset="0"/>
              <a:buChar char="•"/>
              <a:defRPr sz="2400">
                <a:latin typeface="Times New Roman" panose="02020603050405020304" pitchFamily="18" charset="0"/>
                <a:cs typeface="Times New Roman" panose="02020603050405020304" pitchFamily="18" charset="0"/>
              </a:defRPr>
            </a:lvl1pPr>
            <a:lvl2pPr marL="685800" indent="-228600">
              <a:buFont typeface="Arial" panose="020B0604020202020204" pitchFamily="34" charset="0"/>
              <a:buChar char="•"/>
              <a:defRPr sz="2000">
                <a:latin typeface="Times New Roman" panose="02020603050405020304" pitchFamily="18" charset="0"/>
                <a:cs typeface="Times New Roman" panose="02020603050405020304" pitchFamily="18" charset="0"/>
              </a:defRPr>
            </a:lvl2pPr>
            <a:lvl3pPr marL="1143000" indent="-228600">
              <a:buFont typeface="Arial" panose="020B0604020202020204" pitchFamily="34" charset="0"/>
              <a:buChar char="•"/>
              <a:defRPr sz="1800">
                <a:latin typeface="Times New Roman" panose="02020603050405020304" pitchFamily="18" charset="0"/>
                <a:cs typeface="Times New Roman" panose="02020603050405020304" pitchFamily="18" charset="0"/>
              </a:defRPr>
            </a:lvl3pPr>
            <a:lvl4pPr marL="1600200" indent="-228600">
              <a:buFont typeface="Arial" panose="020B0604020202020204" pitchFamily="34" charset="0"/>
              <a:buChar char="•"/>
              <a:defRPr sz="1600">
                <a:latin typeface="Times New Roman" panose="02020603050405020304" pitchFamily="18" charset="0"/>
                <a:cs typeface="Times New Roman" panose="02020603050405020304" pitchFamily="18" charset="0"/>
              </a:defRPr>
            </a:lvl4pPr>
            <a:lvl5pPr marL="2057400" indent="-228600">
              <a:buFont typeface="Arial" panose="020B0604020202020204" pitchFamily="34" charset="0"/>
              <a:buChar char="•"/>
              <a:defRPr sz="1400">
                <a:latin typeface="Times New Roman" panose="02020603050405020304" pitchFamily="18" charset="0"/>
                <a:cs typeface="Times New Roman" panose="02020603050405020304" pitchFamily="18" charset="0"/>
              </a:defRPr>
            </a:lvl5pPr>
          </a:lstStyle>
          <a:p>
            <a:pPr lvl="0"/>
            <a:r>
              <a:rPr lang="en-US" dirty="0"/>
              <a:t>Bulleted slide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1">
            <a:extLst>
              <a:ext uri="{FF2B5EF4-FFF2-40B4-BE49-F238E27FC236}">
                <a16:creationId xmlns:a16="http://schemas.microsoft.com/office/drawing/2014/main" id="{E2E96BE6-2610-42B1-BB84-B1092FDD3A4E}"/>
              </a:ext>
            </a:extLst>
          </p:cNvPr>
          <p:cNvSpPr>
            <a:spLocks noGrp="1"/>
          </p:cNvSpPr>
          <p:nvPr>
            <p:ph type="ctrTitle" hasCustomPrompt="1"/>
          </p:nvPr>
        </p:nvSpPr>
        <p:spPr>
          <a:xfrm>
            <a:off x="760781" y="173736"/>
            <a:ext cx="7607808" cy="535840"/>
          </a:xfrm>
          <a:prstGeom prst="rect">
            <a:avLst/>
          </a:prstGeom>
        </p:spPr>
        <p:txBody>
          <a:bodyPr anchor="b"/>
          <a:lstStyle>
            <a:lvl1pPr algn="l">
              <a:defRPr sz="4000">
                <a:solidFill>
                  <a:schemeClr val="bg1"/>
                </a:solidFill>
                <a:latin typeface="Bahnschrift" panose="020B0502040204020203" pitchFamily="34" charset="0"/>
              </a:defRPr>
            </a:lvl1pPr>
          </a:lstStyle>
          <a:p>
            <a:r>
              <a:rPr lang="en-US" dirty="0"/>
              <a:t>Slide Title</a:t>
            </a:r>
          </a:p>
        </p:txBody>
      </p:sp>
      <p:sp>
        <p:nvSpPr>
          <p:cNvPr id="9" name="Text Placeholder 16">
            <a:extLst>
              <a:ext uri="{FF2B5EF4-FFF2-40B4-BE49-F238E27FC236}">
                <a16:creationId xmlns:a16="http://schemas.microsoft.com/office/drawing/2014/main" id="{17A8CC0D-E135-4A7D-BD2E-A794A2D59263}"/>
              </a:ext>
            </a:extLst>
          </p:cNvPr>
          <p:cNvSpPr>
            <a:spLocks noGrp="1"/>
          </p:cNvSpPr>
          <p:nvPr>
            <p:ph type="body" sz="quarter" idx="10" hasCustomPrompt="1"/>
          </p:nvPr>
        </p:nvSpPr>
        <p:spPr>
          <a:xfrm>
            <a:off x="760780" y="709613"/>
            <a:ext cx="7607809" cy="535841"/>
          </a:xfrm>
          <a:prstGeom prst="rect">
            <a:avLst/>
          </a:prstGeom>
        </p:spPr>
        <p:txBody>
          <a:bodyPr/>
          <a:lstStyle>
            <a:lvl1pPr marL="0" indent="0" algn="r">
              <a:buNone/>
              <a:defRPr sz="3000">
                <a:solidFill>
                  <a:schemeClr val="bg1"/>
                </a:solidFill>
                <a:latin typeface="Bahnschrift" panose="020B0502040204020203" pitchFamily="34" charset="0"/>
                <a:cs typeface="Times New Roman" panose="02020603050405020304" pitchFamily="18" charset="0"/>
              </a:defRPr>
            </a:lvl1pPr>
          </a:lstStyle>
          <a:p>
            <a:pPr lvl="0"/>
            <a:r>
              <a:rPr lang="en-US" dirty="0"/>
              <a:t>Slide Subtitle</a:t>
            </a:r>
          </a:p>
        </p:txBody>
      </p:sp>
      <p:sp>
        <p:nvSpPr>
          <p:cNvPr id="5" name="Text Placeholder 4">
            <a:extLst>
              <a:ext uri="{FF2B5EF4-FFF2-40B4-BE49-F238E27FC236}">
                <a16:creationId xmlns:a16="http://schemas.microsoft.com/office/drawing/2014/main" id="{AA28D1D2-549D-4AD8-BE6D-8ED628E9E8F4}"/>
              </a:ext>
            </a:extLst>
          </p:cNvPr>
          <p:cNvSpPr>
            <a:spLocks noGrp="1"/>
          </p:cNvSpPr>
          <p:nvPr>
            <p:ph type="body" sz="quarter" idx="11" hasCustomPrompt="1"/>
          </p:nvPr>
        </p:nvSpPr>
        <p:spPr>
          <a:xfrm>
            <a:off x="7271309" y="6199592"/>
            <a:ext cx="1367218" cy="665723"/>
          </a:xfrm>
          <a:prstGeom prst="rect">
            <a:avLst/>
          </a:prstGeom>
        </p:spPr>
        <p:txBody>
          <a:bodyPr/>
          <a:lstStyle>
            <a:lvl1pPr marL="0" indent="0" algn="r">
              <a:spcBef>
                <a:spcPts val="0"/>
              </a:spcBef>
              <a:buNone/>
              <a:defRPr sz="1200">
                <a:solidFill>
                  <a:schemeClr val="bg1"/>
                </a:solidFill>
                <a:latin typeface="+mj-lt"/>
              </a:defRPr>
            </a:lvl1pPr>
          </a:lstStyle>
          <a:p>
            <a:pPr lvl="0"/>
            <a:r>
              <a:rPr lang="en-US" dirty="0"/>
              <a:t>Date Presentation Title</a:t>
            </a:r>
          </a:p>
        </p:txBody>
      </p:sp>
    </p:spTree>
    <p:extLst>
      <p:ext uri="{BB962C8B-B14F-4D97-AF65-F5344CB8AC3E}">
        <p14:creationId xmlns:p14="http://schemas.microsoft.com/office/powerpoint/2010/main" val="822385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623888" y="1609345"/>
            <a:ext cx="7886700" cy="4206240"/>
          </a:xfrm>
          <a:prstGeom prst="rect">
            <a:avLst/>
          </a:prstGeom>
        </p:spPr>
        <p:txBody>
          <a:bodyPr/>
          <a:lstStyle>
            <a:lvl1pPr marL="0" indent="0">
              <a:buNone/>
              <a:defRPr sz="2400">
                <a:solidFill>
                  <a:schemeClr val="tx1"/>
                </a:solidFill>
                <a:latin typeface="+mn-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Slide content.</a:t>
            </a:r>
          </a:p>
        </p:txBody>
      </p:sp>
      <p:sp>
        <p:nvSpPr>
          <p:cNvPr id="8" name="Text Placeholder 16">
            <a:extLst>
              <a:ext uri="{FF2B5EF4-FFF2-40B4-BE49-F238E27FC236}">
                <a16:creationId xmlns:a16="http://schemas.microsoft.com/office/drawing/2014/main" id="{6D6DBA7B-7EC1-49AB-A283-D0710E286767}"/>
              </a:ext>
            </a:extLst>
          </p:cNvPr>
          <p:cNvSpPr>
            <a:spLocks noGrp="1"/>
          </p:cNvSpPr>
          <p:nvPr>
            <p:ph type="body" sz="quarter" idx="10" hasCustomPrompt="1"/>
          </p:nvPr>
        </p:nvSpPr>
        <p:spPr>
          <a:xfrm>
            <a:off x="760780" y="709613"/>
            <a:ext cx="7607809" cy="535841"/>
          </a:xfrm>
          <a:prstGeom prst="rect">
            <a:avLst/>
          </a:prstGeom>
        </p:spPr>
        <p:txBody>
          <a:bodyPr/>
          <a:lstStyle>
            <a:lvl1pPr marL="0" indent="0" algn="r">
              <a:buNone/>
              <a:defRPr sz="3000">
                <a:solidFill>
                  <a:schemeClr val="bg1"/>
                </a:solidFill>
                <a:latin typeface="Bahnschrift" panose="020B0502040204020203" pitchFamily="34" charset="0"/>
                <a:cs typeface="Times New Roman" panose="02020603050405020304" pitchFamily="18" charset="0"/>
              </a:defRPr>
            </a:lvl1pPr>
          </a:lstStyle>
          <a:p>
            <a:pPr lvl="0"/>
            <a:r>
              <a:rPr lang="en-US" dirty="0"/>
              <a:t>Slide Subtitle</a:t>
            </a:r>
          </a:p>
        </p:txBody>
      </p:sp>
      <p:sp>
        <p:nvSpPr>
          <p:cNvPr id="9" name="Title 1">
            <a:extLst>
              <a:ext uri="{FF2B5EF4-FFF2-40B4-BE49-F238E27FC236}">
                <a16:creationId xmlns:a16="http://schemas.microsoft.com/office/drawing/2014/main" id="{387844AA-8B12-4CC1-AD6D-15962B61485F}"/>
              </a:ext>
            </a:extLst>
          </p:cNvPr>
          <p:cNvSpPr>
            <a:spLocks noGrp="1"/>
          </p:cNvSpPr>
          <p:nvPr>
            <p:ph type="ctrTitle" hasCustomPrompt="1"/>
          </p:nvPr>
        </p:nvSpPr>
        <p:spPr>
          <a:xfrm>
            <a:off x="760781" y="173736"/>
            <a:ext cx="7607808" cy="535840"/>
          </a:xfrm>
          <a:prstGeom prst="rect">
            <a:avLst/>
          </a:prstGeom>
        </p:spPr>
        <p:txBody>
          <a:bodyPr anchor="b"/>
          <a:lstStyle>
            <a:lvl1pPr algn="l">
              <a:defRPr sz="4000">
                <a:solidFill>
                  <a:schemeClr val="bg1"/>
                </a:solidFill>
                <a:latin typeface="Bahnschrift" panose="020B0502040204020203" pitchFamily="34" charset="0"/>
              </a:defRPr>
            </a:lvl1pPr>
          </a:lstStyle>
          <a:p>
            <a:r>
              <a:rPr lang="en-US" dirty="0"/>
              <a:t>Slide Title</a:t>
            </a:r>
          </a:p>
        </p:txBody>
      </p:sp>
      <p:sp>
        <p:nvSpPr>
          <p:cNvPr id="4" name="Text Placeholder 3">
            <a:extLst>
              <a:ext uri="{FF2B5EF4-FFF2-40B4-BE49-F238E27FC236}">
                <a16:creationId xmlns:a16="http://schemas.microsoft.com/office/drawing/2014/main" id="{16A116D2-2A21-47A8-802C-9ABA1A758C25}"/>
              </a:ext>
            </a:extLst>
          </p:cNvPr>
          <p:cNvSpPr>
            <a:spLocks noGrp="1"/>
          </p:cNvSpPr>
          <p:nvPr>
            <p:ph type="body" sz="quarter" idx="11" hasCustomPrompt="1"/>
          </p:nvPr>
        </p:nvSpPr>
        <p:spPr>
          <a:xfrm>
            <a:off x="7263994" y="6194106"/>
            <a:ext cx="1381911" cy="585445"/>
          </a:xfrm>
          <a:prstGeom prst="rect">
            <a:avLst/>
          </a:prstGeom>
        </p:spPr>
        <p:txBody>
          <a:bodyPr/>
          <a:lstStyle>
            <a:lvl1pPr marL="0" indent="0" algn="r">
              <a:spcBef>
                <a:spcPts val="0"/>
              </a:spcBef>
              <a:buNone/>
              <a:defRPr sz="1200">
                <a:solidFill>
                  <a:schemeClr val="bg1"/>
                </a:solidFill>
                <a:latin typeface="+mj-lt"/>
              </a:defRPr>
            </a:lvl1pPr>
          </a:lstStyle>
          <a:p>
            <a:pPr lvl="0"/>
            <a:r>
              <a:rPr lang="en-US" dirty="0"/>
              <a:t>Date Presentation Title</a:t>
            </a:r>
          </a:p>
        </p:txBody>
      </p:sp>
    </p:spTree>
    <p:extLst>
      <p:ext uri="{BB962C8B-B14F-4D97-AF65-F5344CB8AC3E}">
        <p14:creationId xmlns:p14="http://schemas.microsoft.com/office/powerpoint/2010/main" val="29150898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ullets &amp; Media">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628650" y="1608058"/>
            <a:ext cx="3886200" cy="4185580"/>
          </a:xfrm>
          <a:prstGeom prst="rect">
            <a:avLst/>
          </a:prstGeom>
        </p:spPr>
        <p:txBody>
          <a:bodyPr/>
          <a:lstStyle>
            <a:lvl1pPr marL="228600" indent="-228600">
              <a:buFont typeface="Arial" panose="020B0604020202020204" pitchFamily="34" charset="0"/>
              <a:buChar char="•"/>
              <a:defRPr>
                <a:latin typeface="+mn-lt"/>
              </a:defRPr>
            </a:lvl1pPr>
            <a:lvl2pPr marL="685800" indent="-228600">
              <a:buFont typeface="Arial" panose="020B0604020202020204" pitchFamily="34" charset="0"/>
              <a:buChar char="•"/>
              <a:defRPr>
                <a:latin typeface="+mn-lt"/>
              </a:defRPr>
            </a:lvl2pPr>
            <a:lvl3pPr marL="1143000" indent="-228600">
              <a:buFont typeface="Arial" panose="020B0604020202020204" pitchFamily="34" charset="0"/>
              <a:buChar char="•"/>
              <a:defRPr>
                <a:latin typeface="+mn-lt"/>
              </a:defRPr>
            </a:lvl3pPr>
            <a:lvl4pPr marL="1600200" indent="-228600">
              <a:buFont typeface="Arial" panose="020B0604020202020204" pitchFamily="34" charset="0"/>
              <a:buChar char="•"/>
              <a:defRPr>
                <a:latin typeface="+mn-lt"/>
              </a:defRPr>
            </a:lvl4pPr>
            <a:lvl5pPr marL="2057400" indent="-228600">
              <a:buFont typeface="Arial" panose="020B0604020202020204" pitchFamily="34" charset="0"/>
              <a:buChar char="•"/>
              <a:defRPr>
                <a:latin typeface="+mn-lt"/>
              </a:defRPr>
            </a:lvl5pPr>
          </a:lstStyle>
          <a:p>
            <a:pPr lvl="0"/>
            <a:r>
              <a:rPr lang="en-US" dirty="0"/>
              <a:t>Bulleted slide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hasCustomPrompt="1"/>
          </p:nvPr>
        </p:nvSpPr>
        <p:spPr>
          <a:xfrm>
            <a:off x="4629150" y="1608058"/>
            <a:ext cx="3886200" cy="4185580"/>
          </a:xfrm>
          <a:prstGeom prst="rect">
            <a:avLst/>
          </a:prstGeom>
        </p:spPr>
        <p:txBody>
          <a:bodyPr/>
          <a:lstStyle>
            <a:lvl1pPr marL="0" indent="0">
              <a:buNone/>
              <a:defRPr/>
            </a:lvl1pPr>
          </a:lstStyle>
          <a:p>
            <a:pPr lvl="0"/>
            <a:r>
              <a:rPr lang="en-US" dirty="0"/>
              <a:t>Image</a:t>
            </a:r>
          </a:p>
        </p:txBody>
      </p:sp>
      <p:sp>
        <p:nvSpPr>
          <p:cNvPr id="5" name="Title 1">
            <a:extLst>
              <a:ext uri="{FF2B5EF4-FFF2-40B4-BE49-F238E27FC236}">
                <a16:creationId xmlns:a16="http://schemas.microsoft.com/office/drawing/2014/main" id="{1DB275B9-CDEE-469F-AD7A-93BB2C6FAD41}"/>
              </a:ext>
            </a:extLst>
          </p:cNvPr>
          <p:cNvSpPr>
            <a:spLocks noGrp="1"/>
          </p:cNvSpPr>
          <p:nvPr>
            <p:ph type="ctrTitle" hasCustomPrompt="1"/>
          </p:nvPr>
        </p:nvSpPr>
        <p:spPr>
          <a:xfrm>
            <a:off x="760781" y="173736"/>
            <a:ext cx="7607808" cy="535840"/>
          </a:xfrm>
          <a:prstGeom prst="rect">
            <a:avLst/>
          </a:prstGeom>
        </p:spPr>
        <p:txBody>
          <a:bodyPr anchor="b"/>
          <a:lstStyle>
            <a:lvl1pPr algn="l">
              <a:defRPr sz="4000">
                <a:solidFill>
                  <a:schemeClr val="bg1"/>
                </a:solidFill>
                <a:latin typeface="Bahnschrift" panose="020B0502040204020203" pitchFamily="34" charset="0"/>
              </a:defRPr>
            </a:lvl1pPr>
          </a:lstStyle>
          <a:p>
            <a:r>
              <a:rPr lang="en-US" dirty="0"/>
              <a:t>Slide Title</a:t>
            </a:r>
          </a:p>
        </p:txBody>
      </p:sp>
      <p:sp>
        <p:nvSpPr>
          <p:cNvPr id="10" name="Text Placeholder 16">
            <a:extLst>
              <a:ext uri="{FF2B5EF4-FFF2-40B4-BE49-F238E27FC236}">
                <a16:creationId xmlns:a16="http://schemas.microsoft.com/office/drawing/2014/main" id="{381EA940-1FD2-4DCF-A697-0FA0BE7E2800}"/>
              </a:ext>
            </a:extLst>
          </p:cNvPr>
          <p:cNvSpPr>
            <a:spLocks noGrp="1"/>
          </p:cNvSpPr>
          <p:nvPr>
            <p:ph type="body" sz="quarter" idx="10" hasCustomPrompt="1"/>
          </p:nvPr>
        </p:nvSpPr>
        <p:spPr>
          <a:xfrm>
            <a:off x="760780" y="709613"/>
            <a:ext cx="7607809" cy="535841"/>
          </a:xfrm>
          <a:prstGeom prst="rect">
            <a:avLst/>
          </a:prstGeom>
        </p:spPr>
        <p:txBody>
          <a:bodyPr/>
          <a:lstStyle>
            <a:lvl1pPr marL="0" indent="0" algn="r">
              <a:buNone/>
              <a:defRPr sz="3000">
                <a:solidFill>
                  <a:schemeClr val="bg1"/>
                </a:solidFill>
                <a:latin typeface="Bahnschrift" panose="020B0502040204020203" pitchFamily="34" charset="0"/>
                <a:cs typeface="Times New Roman" panose="02020603050405020304" pitchFamily="18" charset="0"/>
              </a:defRPr>
            </a:lvl1pPr>
          </a:lstStyle>
          <a:p>
            <a:pPr lvl="0"/>
            <a:r>
              <a:rPr lang="en-US" dirty="0"/>
              <a:t>Slide Subtitle</a:t>
            </a:r>
          </a:p>
        </p:txBody>
      </p:sp>
      <p:sp>
        <p:nvSpPr>
          <p:cNvPr id="6" name="Text Placeholder 5">
            <a:extLst>
              <a:ext uri="{FF2B5EF4-FFF2-40B4-BE49-F238E27FC236}">
                <a16:creationId xmlns:a16="http://schemas.microsoft.com/office/drawing/2014/main" id="{B781F588-1E12-4261-BD38-27FD54EB6E0E}"/>
              </a:ext>
            </a:extLst>
          </p:cNvPr>
          <p:cNvSpPr>
            <a:spLocks noGrp="1"/>
          </p:cNvSpPr>
          <p:nvPr>
            <p:ph type="body" sz="quarter" idx="11" hasCustomPrompt="1"/>
          </p:nvPr>
        </p:nvSpPr>
        <p:spPr>
          <a:xfrm>
            <a:off x="7285939" y="6192817"/>
            <a:ext cx="1360728" cy="637095"/>
          </a:xfrm>
          <a:prstGeom prst="rect">
            <a:avLst/>
          </a:prstGeom>
        </p:spPr>
        <p:txBody>
          <a:bodyPr/>
          <a:lstStyle>
            <a:lvl1pPr marL="0" indent="0" algn="r">
              <a:spcBef>
                <a:spcPts val="0"/>
              </a:spcBef>
              <a:buNone/>
              <a:defRPr sz="1200">
                <a:solidFill>
                  <a:schemeClr val="bg1"/>
                </a:solidFill>
                <a:latin typeface="+mj-lt"/>
              </a:defRPr>
            </a:lvl1pPr>
          </a:lstStyle>
          <a:p>
            <a:pPr lvl="0"/>
            <a:r>
              <a:rPr lang="en-US" dirty="0"/>
              <a:t>Date Presentation Title</a:t>
            </a:r>
          </a:p>
        </p:txBody>
      </p:sp>
    </p:spTree>
    <p:extLst>
      <p:ext uri="{BB962C8B-B14F-4D97-AF65-F5344CB8AC3E}">
        <p14:creationId xmlns:p14="http://schemas.microsoft.com/office/powerpoint/2010/main" val="28701926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amp; Media">
    <p:spTree>
      <p:nvGrpSpPr>
        <p:cNvPr id="1" name=""/>
        <p:cNvGrpSpPr/>
        <p:nvPr/>
      </p:nvGrpSpPr>
      <p:grpSpPr>
        <a:xfrm>
          <a:off x="0" y="0"/>
          <a:ext cx="0" cy="0"/>
          <a:chOff x="0" y="0"/>
          <a:chExt cx="0" cy="0"/>
        </a:xfrm>
      </p:grpSpPr>
      <p:sp>
        <p:nvSpPr>
          <p:cNvPr id="4" name="Content Placeholder 3"/>
          <p:cNvSpPr>
            <a:spLocks noGrp="1"/>
          </p:cNvSpPr>
          <p:nvPr>
            <p:ph sz="half" idx="2" hasCustomPrompt="1"/>
          </p:nvPr>
        </p:nvSpPr>
        <p:spPr>
          <a:xfrm>
            <a:off x="629842" y="1609344"/>
            <a:ext cx="3868340" cy="4176979"/>
          </a:xfrm>
          <a:prstGeom prst="rect">
            <a:avLst/>
          </a:prstGeom>
        </p:spPr>
        <p:txBody>
          <a:bodyPr/>
          <a:lstStyle>
            <a:lvl1pPr marL="0" indent="0">
              <a:buNone/>
              <a:defRPr/>
            </a:lvl1pPr>
          </a:lstStyle>
          <a:p>
            <a:pPr lvl="0"/>
            <a:r>
              <a:rPr lang="en-US" dirty="0"/>
              <a:t>Slide content.</a:t>
            </a:r>
          </a:p>
        </p:txBody>
      </p:sp>
      <p:sp>
        <p:nvSpPr>
          <p:cNvPr id="6" name="Content Placeholder 5"/>
          <p:cNvSpPr>
            <a:spLocks noGrp="1"/>
          </p:cNvSpPr>
          <p:nvPr>
            <p:ph sz="quarter" idx="4" hasCustomPrompt="1"/>
          </p:nvPr>
        </p:nvSpPr>
        <p:spPr>
          <a:xfrm>
            <a:off x="4629150" y="1609344"/>
            <a:ext cx="3887391" cy="4176979"/>
          </a:xfrm>
          <a:prstGeom prst="rect">
            <a:avLst/>
          </a:prstGeom>
        </p:spPr>
        <p:txBody>
          <a:bodyPr/>
          <a:lstStyle>
            <a:lvl1pPr marL="0" indent="0">
              <a:buNone/>
              <a:defRPr/>
            </a:lvl1pPr>
          </a:lstStyle>
          <a:p>
            <a:pPr lvl="0"/>
            <a:r>
              <a:rPr lang="en-US" dirty="0"/>
              <a:t>Image</a:t>
            </a:r>
          </a:p>
        </p:txBody>
      </p:sp>
      <p:sp>
        <p:nvSpPr>
          <p:cNvPr id="8" name="Title 1">
            <a:extLst>
              <a:ext uri="{FF2B5EF4-FFF2-40B4-BE49-F238E27FC236}">
                <a16:creationId xmlns:a16="http://schemas.microsoft.com/office/drawing/2014/main" id="{13C38BC7-636D-4975-A0F0-BFC7A77E8E80}"/>
              </a:ext>
            </a:extLst>
          </p:cNvPr>
          <p:cNvSpPr>
            <a:spLocks noGrp="1"/>
          </p:cNvSpPr>
          <p:nvPr>
            <p:ph type="ctrTitle" hasCustomPrompt="1"/>
          </p:nvPr>
        </p:nvSpPr>
        <p:spPr>
          <a:xfrm>
            <a:off x="760781" y="173736"/>
            <a:ext cx="7607808" cy="535840"/>
          </a:xfrm>
          <a:prstGeom prst="rect">
            <a:avLst/>
          </a:prstGeom>
        </p:spPr>
        <p:txBody>
          <a:bodyPr anchor="b"/>
          <a:lstStyle>
            <a:lvl1pPr algn="l">
              <a:defRPr sz="4000">
                <a:solidFill>
                  <a:schemeClr val="bg1"/>
                </a:solidFill>
                <a:latin typeface="Bahnschrift" panose="020B0502040204020203" pitchFamily="34" charset="0"/>
              </a:defRPr>
            </a:lvl1pPr>
          </a:lstStyle>
          <a:p>
            <a:r>
              <a:rPr lang="en-US" dirty="0"/>
              <a:t>Slide Title</a:t>
            </a:r>
          </a:p>
        </p:txBody>
      </p:sp>
      <p:sp>
        <p:nvSpPr>
          <p:cNvPr id="12" name="Text Placeholder 16">
            <a:extLst>
              <a:ext uri="{FF2B5EF4-FFF2-40B4-BE49-F238E27FC236}">
                <a16:creationId xmlns:a16="http://schemas.microsoft.com/office/drawing/2014/main" id="{6AC72579-B47E-4E59-87F9-FE61E69F2707}"/>
              </a:ext>
            </a:extLst>
          </p:cNvPr>
          <p:cNvSpPr>
            <a:spLocks noGrp="1"/>
          </p:cNvSpPr>
          <p:nvPr>
            <p:ph type="body" sz="quarter" idx="10" hasCustomPrompt="1"/>
          </p:nvPr>
        </p:nvSpPr>
        <p:spPr>
          <a:xfrm>
            <a:off x="760780" y="709613"/>
            <a:ext cx="7607809" cy="535841"/>
          </a:xfrm>
          <a:prstGeom prst="rect">
            <a:avLst/>
          </a:prstGeom>
        </p:spPr>
        <p:txBody>
          <a:bodyPr/>
          <a:lstStyle>
            <a:lvl1pPr marL="0" indent="0" algn="r">
              <a:buNone/>
              <a:defRPr sz="3000">
                <a:solidFill>
                  <a:schemeClr val="bg1"/>
                </a:solidFill>
                <a:latin typeface="Bahnschrift" panose="020B0502040204020203" pitchFamily="34" charset="0"/>
                <a:cs typeface="Times New Roman" panose="02020603050405020304" pitchFamily="18" charset="0"/>
              </a:defRPr>
            </a:lvl1pPr>
          </a:lstStyle>
          <a:p>
            <a:pPr lvl="0"/>
            <a:r>
              <a:rPr lang="en-US" dirty="0"/>
              <a:t>Slide Subtitle</a:t>
            </a:r>
          </a:p>
        </p:txBody>
      </p:sp>
      <p:sp>
        <p:nvSpPr>
          <p:cNvPr id="3" name="Text Placeholder 2">
            <a:extLst>
              <a:ext uri="{FF2B5EF4-FFF2-40B4-BE49-F238E27FC236}">
                <a16:creationId xmlns:a16="http://schemas.microsoft.com/office/drawing/2014/main" id="{1AAC541F-4128-485F-861E-A8C15C578B04}"/>
              </a:ext>
            </a:extLst>
          </p:cNvPr>
          <p:cNvSpPr>
            <a:spLocks noGrp="1"/>
          </p:cNvSpPr>
          <p:nvPr>
            <p:ph type="body" sz="quarter" idx="11" hasCustomPrompt="1"/>
          </p:nvPr>
        </p:nvSpPr>
        <p:spPr>
          <a:xfrm>
            <a:off x="7263993" y="6199405"/>
            <a:ext cx="1382547" cy="600075"/>
          </a:xfrm>
          <a:prstGeom prst="rect">
            <a:avLst/>
          </a:prstGeom>
        </p:spPr>
        <p:txBody>
          <a:bodyPr/>
          <a:lstStyle>
            <a:lvl1pPr marL="0" indent="0" algn="r">
              <a:spcBef>
                <a:spcPts val="0"/>
              </a:spcBef>
              <a:buNone/>
              <a:defRPr sz="1200">
                <a:solidFill>
                  <a:schemeClr val="bg1"/>
                </a:solidFill>
                <a:latin typeface="+mj-lt"/>
              </a:defRPr>
            </a:lvl1pPr>
          </a:lstStyle>
          <a:p>
            <a:pPr lvl="0"/>
            <a:r>
              <a:rPr lang="en-US" dirty="0"/>
              <a:t>Date Presentation Title</a:t>
            </a:r>
          </a:p>
        </p:txBody>
      </p:sp>
    </p:spTree>
    <p:extLst>
      <p:ext uri="{BB962C8B-B14F-4D97-AF65-F5344CB8AC3E}">
        <p14:creationId xmlns:p14="http://schemas.microsoft.com/office/powerpoint/2010/main" val="6092034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F19C32C5-0D35-4BAC-8F82-03A66B49C501}"/>
              </a:ext>
            </a:extLst>
          </p:cNvPr>
          <p:cNvSpPr>
            <a:spLocks noGrp="1"/>
          </p:cNvSpPr>
          <p:nvPr>
            <p:ph type="ctrTitle" hasCustomPrompt="1"/>
          </p:nvPr>
        </p:nvSpPr>
        <p:spPr>
          <a:xfrm>
            <a:off x="760781" y="173736"/>
            <a:ext cx="7607808" cy="535840"/>
          </a:xfrm>
          <a:prstGeom prst="rect">
            <a:avLst/>
          </a:prstGeom>
        </p:spPr>
        <p:txBody>
          <a:bodyPr anchor="b"/>
          <a:lstStyle>
            <a:lvl1pPr algn="l">
              <a:defRPr sz="4000">
                <a:solidFill>
                  <a:schemeClr val="bg1"/>
                </a:solidFill>
                <a:latin typeface="Bahnschrift" panose="020B0502040204020203" pitchFamily="34" charset="0"/>
              </a:defRPr>
            </a:lvl1pPr>
          </a:lstStyle>
          <a:p>
            <a:r>
              <a:rPr lang="en-US" dirty="0"/>
              <a:t>Slide Title</a:t>
            </a:r>
          </a:p>
        </p:txBody>
      </p:sp>
      <p:sp>
        <p:nvSpPr>
          <p:cNvPr id="7" name="Text Placeholder 16">
            <a:extLst>
              <a:ext uri="{FF2B5EF4-FFF2-40B4-BE49-F238E27FC236}">
                <a16:creationId xmlns:a16="http://schemas.microsoft.com/office/drawing/2014/main" id="{3A1628FB-9F79-4459-BB69-E836CEB11BA4}"/>
              </a:ext>
            </a:extLst>
          </p:cNvPr>
          <p:cNvSpPr>
            <a:spLocks noGrp="1"/>
          </p:cNvSpPr>
          <p:nvPr>
            <p:ph type="body" sz="quarter" idx="10" hasCustomPrompt="1"/>
          </p:nvPr>
        </p:nvSpPr>
        <p:spPr>
          <a:xfrm>
            <a:off x="760780" y="709613"/>
            <a:ext cx="7607809" cy="535841"/>
          </a:xfrm>
          <a:prstGeom prst="rect">
            <a:avLst/>
          </a:prstGeom>
        </p:spPr>
        <p:txBody>
          <a:bodyPr/>
          <a:lstStyle>
            <a:lvl1pPr marL="0" indent="0" algn="r">
              <a:buNone/>
              <a:defRPr sz="3000">
                <a:solidFill>
                  <a:schemeClr val="bg1"/>
                </a:solidFill>
                <a:latin typeface="Bahnschrift" panose="020B0502040204020203" pitchFamily="34" charset="0"/>
                <a:cs typeface="Times New Roman" panose="02020603050405020304" pitchFamily="18" charset="0"/>
              </a:defRPr>
            </a:lvl1pPr>
          </a:lstStyle>
          <a:p>
            <a:pPr lvl="0"/>
            <a:r>
              <a:rPr lang="en-US" dirty="0"/>
              <a:t>Slide Subtitle</a:t>
            </a:r>
          </a:p>
        </p:txBody>
      </p:sp>
      <p:sp>
        <p:nvSpPr>
          <p:cNvPr id="4" name="Text Placeholder 3">
            <a:extLst>
              <a:ext uri="{FF2B5EF4-FFF2-40B4-BE49-F238E27FC236}">
                <a16:creationId xmlns:a16="http://schemas.microsoft.com/office/drawing/2014/main" id="{066885FC-CE60-499B-8540-BC8490184255}"/>
              </a:ext>
            </a:extLst>
          </p:cNvPr>
          <p:cNvSpPr>
            <a:spLocks noGrp="1"/>
          </p:cNvSpPr>
          <p:nvPr>
            <p:ph type="body" sz="quarter" idx="11" hasCustomPrompt="1"/>
          </p:nvPr>
        </p:nvSpPr>
        <p:spPr>
          <a:xfrm>
            <a:off x="7271308" y="6199592"/>
            <a:ext cx="1368475" cy="599592"/>
          </a:xfrm>
          <a:prstGeom prst="rect">
            <a:avLst/>
          </a:prstGeom>
        </p:spPr>
        <p:txBody>
          <a:bodyPr/>
          <a:lstStyle>
            <a:lvl1pPr marL="0" indent="0" algn="r">
              <a:spcBef>
                <a:spcPts val="0"/>
              </a:spcBef>
              <a:buNone/>
              <a:defRPr sz="1200">
                <a:solidFill>
                  <a:schemeClr val="bg1"/>
                </a:solidFill>
                <a:latin typeface="+mj-lt"/>
              </a:defRPr>
            </a:lvl1pPr>
          </a:lstStyle>
          <a:p>
            <a:pPr lvl="0"/>
            <a:r>
              <a:rPr lang="en-US" dirty="0"/>
              <a:t>Date Presentation Title</a:t>
            </a:r>
          </a:p>
        </p:txBody>
      </p:sp>
    </p:spTree>
    <p:extLst>
      <p:ext uri="{BB962C8B-B14F-4D97-AF65-F5344CB8AC3E}">
        <p14:creationId xmlns:p14="http://schemas.microsoft.com/office/powerpoint/2010/main" val="14795176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ank with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719443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59550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 name="Rectangle 2">
            <a:extLst>
              <a:ext uri="{FF2B5EF4-FFF2-40B4-BE49-F238E27FC236}">
                <a16:creationId xmlns:a16="http://schemas.microsoft.com/office/drawing/2014/main" id="{076B4D29-B127-4853-AD57-0E80B35D138D}"/>
              </a:ext>
            </a:extLst>
          </p:cNvPr>
          <p:cNvSpPr>
            <a:spLocks noChangeArrowheads="1"/>
          </p:cNvSpPr>
          <p:nvPr userDrawn="1"/>
        </p:nvSpPr>
        <p:spPr bwMode="auto">
          <a:xfrm>
            <a:off x="0" y="0"/>
            <a:ext cx="9144000" cy="1295400"/>
          </a:xfrm>
          <a:prstGeom prst="rect">
            <a:avLst/>
          </a:prstGeom>
          <a:solidFill>
            <a:srgbClr val="1E417C"/>
          </a:solidFill>
          <a:ln w="9525" algn="in">
            <a:noFill/>
            <a:miter lim="800000"/>
            <a:headEnd/>
            <a:tailEnd/>
          </a:ln>
          <a:effectLst/>
        </p:spPr>
        <p:txBody>
          <a:bodyPr vert="horz" wrap="square" lIns="36576" tIns="36576" rIns="36576" bIns="36576" numCol="1" anchor="t" anchorCtr="0" compatLnSpc="1">
            <a:prstTxWarp prst="textNoShape">
              <a:avLst/>
            </a:prstTxWarp>
          </a:bodyPr>
          <a:lstStyle/>
          <a:p>
            <a:endParaRPr lang="en-US" dirty="0"/>
          </a:p>
        </p:txBody>
      </p:sp>
      <p:sp>
        <p:nvSpPr>
          <p:cNvPr id="12" name="Rectangle 6">
            <a:extLst>
              <a:ext uri="{FF2B5EF4-FFF2-40B4-BE49-F238E27FC236}">
                <a16:creationId xmlns:a16="http://schemas.microsoft.com/office/drawing/2014/main" id="{DA263EF0-4271-4D56-86B0-A6B23EC1AB23}"/>
              </a:ext>
            </a:extLst>
          </p:cNvPr>
          <p:cNvSpPr>
            <a:spLocks noChangeArrowheads="1"/>
          </p:cNvSpPr>
          <p:nvPr userDrawn="1"/>
        </p:nvSpPr>
        <p:spPr bwMode="auto">
          <a:xfrm>
            <a:off x="0" y="5870448"/>
            <a:ext cx="9144000" cy="987552"/>
          </a:xfrm>
          <a:prstGeom prst="rect">
            <a:avLst/>
          </a:prstGeom>
          <a:solidFill>
            <a:srgbClr val="1E417C"/>
          </a:solidFill>
          <a:ln w="9525" algn="in">
            <a:noFill/>
            <a:miter lim="800000"/>
            <a:headEnd/>
            <a:tailEnd/>
          </a:ln>
          <a:effectLst/>
        </p:spPr>
        <p:txBody>
          <a:bodyPr vert="horz" wrap="square" lIns="36576" tIns="36576" rIns="36576" bIns="36576" numCol="1" anchor="t" anchorCtr="0" compatLnSpc="1">
            <a:prstTxWarp prst="textNoShape">
              <a:avLst/>
            </a:prstTxWarp>
          </a:bodyPr>
          <a:lstStyle/>
          <a:p>
            <a:endParaRPr lang="en-US"/>
          </a:p>
        </p:txBody>
      </p:sp>
      <p:pic>
        <p:nvPicPr>
          <p:cNvPr id="13" name="Picture 12">
            <a:extLst>
              <a:ext uri="{FF2B5EF4-FFF2-40B4-BE49-F238E27FC236}">
                <a16:creationId xmlns:a16="http://schemas.microsoft.com/office/drawing/2014/main" id="{9EA7890D-9B2E-4F58-A7FE-4F838336E9F2}"/>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66844" y="6032060"/>
            <a:ext cx="1147395" cy="771075"/>
          </a:xfrm>
          <a:prstGeom prst="rect">
            <a:avLst/>
          </a:prstGeom>
        </p:spPr>
      </p:pic>
      <p:sp>
        <p:nvSpPr>
          <p:cNvPr id="14" name="Title 1">
            <a:extLst>
              <a:ext uri="{FF2B5EF4-FFF2-40B4-BE49-F238E27FC236}">
                <a16:creationId xmlns:a16="http://schemas.microsoft.com/office/drawing/2014/main" id="{DE68B7F2-9937-4FE4-993D-2E3A769AD0E3}"/>
              </a:ext>
            </a:extLst>
          </p:cNvPr>
          <p:cNvSpPr txBox="1">
            <a:spLocks/>
          </p:cNvSpPr>
          <p:nvPr userDrawn="1"/>
        </p:nvSpPr>
        <p:spPr>
          <a:xfrm>
            <a:off x="762000" y="228600"/>
            <a:ext cx="7620000" cy="609600"/>
          </a:xfrm>
          <a:prstGeom prst="rect">
            <a:avLst/>
          </a:prstGeom>
        </p:spPr>
        <p:txBody>
          <a:bodyPr>
            <a:noAutofit/>
          </a:bodyPr>
          <a:lstStyle>
            <a:lvl1pPr algn="l" defTabSz="914400" rtl="0" eaLnBrk="1" latinLnBrk="0" hangingPunct="1">
              <a:spcBef>
                <a:spcPct val="0"/>
              </a:spcBef>
              <a:buNone/>
              <a:defRPr sz="3600" b="1" kern="1200" cap="all" baseline="0">
                <a:solidFill>
                  <a:schemeClr val="bg1"/>
                </a:solidFill>
                <a:latin typeface="Bahnschrift" panose="020B0502040204020203" pitchFamily="34" charset="0"/>
                <a:ea typeface="+mj-ea"/>
                <a:cs typeface="+mj-cs"/>
              </a:defRPr>
            </a:lvl1pPr>
          </a:lstStyle>
          <a:p>
            <a:pPr fontAlgn="auto">
              <a:spcAft>
                <a:spcPts val="0"/>
              </a:spcAft>
            </a:pPr>
            <a:endParaRPr lang="en-US" dirty="0"/>
          </a:p>
        </p:txBody>
      </p:sp>
      <p:sp>
        <p:nvSpPr>
          <p:cNvPr id="15" name="Subtitle 2">
            <a:extLst>
              <a:ext uri="{FF2B5EF4-FFF2-40B4-BE49-F238E27FC236}">
                <a16:creationId xmlns:a16="http://schemas.microsoft.com/office/drawing/2014/main" id="{36660F16-9E02-449C-9BD6-A80BC087299E}"/>
              </a:ext>
            </a:extLst>
          </p:cNvPr>
          <p:cNvSpPr txBox="1">
            <a:spLocks/>
          </p:cNvSpPr>
          <p:nvPr userDrawn="1"/>
        </p:nvSpPr>
        <p:spPr>
          <a:xfrm>
            <a:off x="762000" y="838200"/>
            <a:ext cx="7620000" cy="381000"/>
          </a:xfrm>
          <a:prstGeom prst="rect">
            <a:avLst/>
          </a:prstGeom>
        </p:spPr>
        <p:txBody>
          <a:bodyPr>
            <a:normAutofit lnSpcReduction="10000"/>
          </a:bodyPr>
          <a:lstStyle>
            <a:lvl1pPr marL="0" indent="0" algn="r" defTabSz="914400" rtl="0" eaLnBrk="1" latinLnBrk="0" hangingPunct="1">
              <a:spcBef>
                <a:spcPct val="20000"/>
              </a:spcBef>
              <a:buFont typeface="Arial" pitchFamily="34" charset="0"/>
              <a:buNone/>
              <a:defRPr sz="2000" kern="1200" cap="none" baseline="0">
                <a:solidFill>
                  <a:schemeClr val="bg1"/>
                </a:solidFill>
                <a:latin typeface="Bahnschrift" panose="020B0502040204020203" pitchFamily="34" charset="0"/>
                <a:ea typeface="+mn-ea"/>
                <a:cs typeface="+mn-cs"/>
              </a:defRPr>
            </a:lvl1pPr>
            <a:lvl2pPr marL="457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Courier New" panose="02070309020205020404" pitchFamily="49" charset="0"/>
              <a:buNone/>
              <a:defRPr sz="18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Wingdings" panose="05000000000000000000" pitchFamily="2" charset="2"/>
              <a:buNone/>
              <a:defRPr sz="16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16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fontAlgn="auto">
              <a:spcAft>
                <a:spcPts val="0"/>
              </a:spcAft>
            </a:pPr>
            <a:endParaRPr lang="en-US" dirty="0"/>
          </a:p>
        </p:txBody>
      </p:sp>
      <p:cxnSp>
        <p:nvCxnSpPr>
          <p:cNvPr id="16" name="Straight Connector 15">
            <a:extLst>
              <a:ext uri="{FF2B5EF4-FFF2-40B4-BE49-F238E27FC236}">
                <a16:creationId xmlns:a16="http://schemas.microsoft.com/office/drawing/2014/main" id="{EAA9FC5E-AEBE-4C22-9C52-9DBE1438208F}"/>
              </a:ext>
            </a:extLst>
          </p:cNvPr>
          <p:cNvCxnSpPr>
            <a:cxnSpLocks/>
          </p:cNvCxnSpPr>
          <p:nvPr userDrawn="1"/>
        </p:nvCxnSpPr>
        <p:spPr>
          <a:xfrm>
            <a:off x="762000" y="732661"/>
            <a:ext cx="7620000" cy="0"/>
          </a:xfrm>
          <a:prstGeom prst="line">
            <a:avLst/>
          </a:prstGeom>
          <a:ln w="12700">
            <a:solidFill>
              <a:srgbClr val="FDB825"/>
            </a:solidFill>
          </a:ln>
        </p:spPr>
        <p:style>
          <a:lnRef idx="1">
            <a:schemeClr val="accent1"/>
          </a:lnRef>
          <a:fillRef idx="0">
            <a:schemeClr val="accent1"/>
          </a:fillRef>
          <a:effectRef idx="0">
            <a:schemeClr val="accent1"/>
          </a:effectRef>
          <a:fontRef idx="minor">
            <a:schemeClr val="tx1"/>
          </a:fontRef>
        </p:style>
      </p:cxnSp>
      <p:sp>
        <p:nvSpPr>
          <p:cNvPr id="18" name="Rectangle 3">
            <a:extLst>
              <a:ext uri="{FF2B5EF4-FFF2-40B4-BE49-F238E27FC236}">
                <a16:creationId xmlns:a16="http://schemas.microsoft.com/office/drawing/2014/main" id="{4FF14598-67AC-4808-BBF6-86E49014E89C}"/>
              </a:ext>
            </a:extLst>
          </p:cNvPr>
          <p:cNvSpPr>
            <a:spLocks noChangeArrowheads="1"/>
          </p:cNvSpPr>
          <p:nvPr userDrawn="1"/>
        </p:nvSpPr>
        <p:spPr bwMode="auto">
          <a:xfrm>
            <a:off x="0" y="1219200"/>
            <a:ext cx="9144000" cy="228600"/>
          </a:xfrm>
          <a:prstGeom prst="rect">
            <a:avLst/>
          </a:prstGeom>
          <a:solidFill>
            <a:srgbClr val="FDB825"/>
          </a:solidFill>
          <a:ln w="9525" algn="in">
            <a:noFill/>
            <a:miter lim="800000"/>
            <a:headEnd/>
            <a:tailEnd/>
          </a:ln>
          <a:effectLst/>
        </p:spPr>
        <p:txBody>
          <a:bodyPr vert="horz" wrap="square" lIns="36576" tIns="36576" rIns="36576" bIns="36576" numCol="1" anchor="t" anchorCtr="0" compatLnSpc="1">
            <a:prstTxWarp prst="textNoShape">
              <a:avLst/>
            </a:prstTxWarp>
          </a:bodyPr>
          <a:lstStyle/>
          <a:p>
            <a:endParaRPr lang="en-US"/>
          </a:p>
        </p:txBody>
      </p:sp>
      <p:sp>
        <p:nvSpPr>
          <p:cNvPr id="19" name="Rectangle 3">
            <a:extLst>
              <a:ext uri="{FF2B5EF4-FFF2-40B4-BE49-F238E27FC236}">
                <a16:creationId xmlns:a16="http://schemas.microsoft.com/office/drawing/2014/main" id="{C62205EF-E0D4-4F41-8C15-D04153A4D93A}"/>
              </a:ext>
            </a:extLst>
          </p:cNvPr>
          <p:cNvSpPr>
            <a:spLocks noChangeArrowheads="1"/>
          </p:cNvSpPr>
          <p:nvPr userDrawn="1"/>
        </p:nvSpPr>
        <p:spPr bwMode="auto">
          <a:xfrm>
            <a:off x="0" y="5869768"/>
            <a:ext cx="9144000" cy="73832"/>
          </a:xfrm>
          <a:prstGeom prst="rect">
            <a:avLst/>
          </a:prstGeom>
          <a:solidFill>
            <a:srgbClr val="FDB825"/>
          </a:solidFill>
          <a:ln w="9525" algn="in">
            <a:noFill/>
            <a:miter lim="800000"/>
            <a:headEnd/>
            <a:tailEnd/>
          </a:ln>
          <a:effectLst/>
        </p:spPr>
        <p:txBody>
          <a:bodyPr vert="horz" wrap="square" lIns="36576" tIns="36576" rIns="36576" bIns="36576" numCol="1" anchor="t" anchorCtr="0" compatLnSpc="1">
            <a:prstTxWarp prst="textNoShape">
              <a:avLst/>
            </a:prstTxWarp>
          </a:bodyPr>
          <a:lstStyle/>
          <a:p>
            <a:endParaRPr lang="en-US"/>
          </a:p>
        </p:txBody>
      </p:sp>
    </p:spTree>
    <p:extLst>
      <p:ext uri="{BB962C8B-B14F-4D97-AF65-F5344CB8AC3E}">
        <p14:creationId xmlns:p14="http://schemas.microsoft.com/office/powerpoint/2010/main" val="3197470093"/>
      </p:ext>
    </p:extLst>
  </p:cSld>
  <p:clrMap bg1="lt1" tx1="dk1" bg2="lt2" tx2="dk2" accent1="accent1" accent2="accent2" accent3="accent3" accent4="accent4" accent5="accent5" accent6="accent6" hlink="hlink" folHlink="folHlink"/>
  <p:sldLayoutIdLst>
    <p:sldLayoutId id="2147483661" r:id="rId1"/>
    <p:sldLayoutId id="2147483668" r:id="rId2"/>
    <p:sldLayoutId id="2147483662" r:id="rId3"/>
    <p:sldLayoutId id="2147483663" r:id="rId4"/>
    <p:sldLayoutId id="2147483664" r:id="rId5"/>
    <p:sldLayoutId id="2147483665" r:id="rId6"/>
    <p:sldLayoutId id="2147483666" r:id="rId7"/>
    <p:sldLayoutId id="2147483667"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s://chronicleofsocialchange.org/child-welfare-2/time-for-child-welfare-system-to-stop-confusing-poverty-with-neglect/40222" TargetMode="External"/><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hyperlink" Target="https://dcfauth.dcf.ks.gov/" TargetMode="Externa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image" Target="../media/image18.tmp"/><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microsoft.com/office/2007/relationships/hdphoto" Target="../media/hdphoto1.wdp"/></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C05D2E-73C3-4CB0-84EC-99F32234102D}"/>
              </a:ext>
            </a:extLst>
          </p:cNvPr>
          <p:cNvSpPr>
            <a:spLocks noGrp="1"/>
          </p:cNvSpPr>
          <p:nvPr>
            <p:ph type="ctrTitle"/>
          </p:nvPr>
        </p:nvSpPr>
        <p:spPr/>
        <p:txBody>
          <a:bodyPr/>
          <a:lstStyle/>
          <a:p>
            <a:r>
              <a:rPr lang="en-US" sz="3600" dirty="0"/>
              <a:t>MANDATED REPORTER TRAINING</a:t>
            </a:r>
          </a:p>
        </p:txBody>
      </p:sp>
      <p:sp>
        <p:nvSpPr>
          <p:cNvPr id="3" name="Text Placeholder 2">
            <a:extLst>
              <a:ext uri="{FF2B5EF4-FFF2-40B4-BE49-F238E27FC236}">
                <a16:creationId xmlns:a16="http://schemas.microsoft.com/office/drawing/2014/main" id="{9EA6B4CF-008F-480F-B309-DF2A95067C84}"/>
              </a:ext>
            </a:extLst>
          </p:cNvPr>
          <p:cNvSpPr>
            <a:spLocks noGrp="1"/>
          </p:cNvSpPr>
          <p:nvPr>
            <p:ph type="body" sz="quarter" idx="10"/>
          </p:nvPr>
        </p:nvSpPr>
        <p:spPr/>
        <p:txBody>
          <a:bodyPr/>
          <a:lstStyle/>
          <a:p>
            <a:pPr algn="ctr"/>
            <a:r>
              <a:rPr lang="en-US" sz="2000" dirty="0"/>
              <a:t>Presented by the Kansas Department for Children and Families</a:t>
            </a:r>
          </a:p>
        </p:txBody>
      </p:sp>
      <p:sp>
        <p:nvSpPr>
          <p:cNvPr id="4" name="Picture Placeholder 3">
            <a:extLst>
              <a:ext uri="{FF2B5EF4-FFF2-40B4-BE49-F238E27FC236}">
                <a16:creationId xmlns:a16="http://schemas.microsoft.com/office/drawing/2014/main" id="{F288DBF4-9E30-4B27-B9E4-BB9AD11A3C0A}"/>
              </a:ext>
            </a:extLst>
          </p:cNvPr>
          <p:cNvSpPr>
            <a:spLocks noGrp="1"/>
          </p:cNvSpPr>
          <p:nvPr>
            <p:ph type="pic" sz="quarter" idx="12"/>
          </p:nvPr>
        </p:nvSpPr>
        <p:spPr>
          <a:xfrm>
            <a:off x="-7316" y="1416296"/>
            <a:ext cx="9144000" cy="4418990"/>
          </a:xfrm>
          <a:blipFill>
            <a:blip r:embed="rId3"/>
            <a:tile tx="0" ty="0" sx="100000" sy="100000" flip="none" algn="tl"/>
          </a:blipFill>
        </p:spPr>
      </p:sp>
      <p:sp>
        <p:nvSpPr>
          <p:cNvPr id="5" name="Text Placeholder 4">
            <a:extLst>
              <a:ext uri="{FF2B5EF4-FFF2-40B4-BE49-F238E27FC236}">
                <a16:creationId xmlns:a16="http://schemas.microsoft.com/office/drawing/2014/main" id="{35B65489-E47B-41E9-8DBA-3CDF559D91CB}"/>
              </a:ext>
            </a:extLst>
          </p:cNvPr>
          <p:cNvSpPr>
            <a:spLocks noGrp="1"/>
          </p:cNvSpPr>
          <p:nvPr>
            <p:ph type="body" sz="quarter" idx="13"/>
          </p:nvPr>
        </p:nvSpPr>
        <p:spPr/>
        <p:txBody>
          <a:bodyPr/>
          <a:lstStyle/>
          <a:p>
            <a:endParaRPr lang="en-US"/>
          </a:p>
        </p:txBody>
      </p:sp>
      <p:pic>
        <p:nvPicPr>
          <p:cNvPr id="6" name="Picture 5">
            <a:extLst>
              <a:ext uri="{FF2B5EF4-FFF2-40B4-BE49-F238E27FC236}">
                <a16:creationId xmlns:a16="http://schemas.microsoft.com/office/drawing/2014/main" id="{58A80E7D-760F-467E-A1F4-239F8E8305B0}"/>
              </a:ext>
            </a:extLst>
          </p:cNvPr>
          <p:cNvPicPr>
            <a:picLocks noChangeAspect="1"/>
          </p:cNvPicPr>
          <p:nvPr/>
        </p:nvPicPr>
        <p:blipFill>
          <a:blip r:embed="rId4"/>
          <a:stretch>
            <a:fillRect/>
          </a:stretch>
        </p:blipFill>
        <p:spPr>
          <a:xfrm>
            <a:off x="1034376" y="1416632"/>
            <a:ext cx="6822245" cy="4606774"/>
          </a:xfrm>
          <a:prstGeom prst="rect">
            <a:avLst/>
          </a:prstGeom>
        </p:spPr>
      </p:pic>
    </p:spTree>
    <p:extLst>
      <p:ext uri="{BB962C8B-B14F-4D97-AF65-F5344CB8AC3E}">
        <p14:creationId xmlns:p14="http://schemas.microsoft.com/office/powerpoint/2010/main" val="11972699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4A05E12D-2759-4B2D-B686-9C97D24DB852}"/>
              </a:ext>
            </a:extLst>
          </p:cNvPr>
          <p:cNvSpPr>
            <a:spLocks noGrp="1"/>
          </p:cNvSpPr>
          <p:nvPr>
            <p:ph idx="1"/>
          </p:nvPr>
        </p:nvSpPr>
        <p:spPr/>
        <p:txBody>
          <a:bodyPr/>
          <a:lstStyle/>
          <a:p>
            <a:pPr marL="457200" indent="-457200">
              <a:lnSpc>
                <a:spcPct val="100000"/>
              </a:lnSpc>
              <a:buClr>
                <a:srgbClr val="313942"/>
              </a:buClr>
              <a:defRPr/>
            </a:pPr>
            <a:r>
              <a:rPr lang="en-US" dirty="0">
                <a:latin typeface="Arial" panose="020B0604020202020204" pitchFamily="34" charset="0"/>
                <a:cs typeface="Arial" panose="020B0604020202020204" pitchFamily="34" charset="0"/>
              </a:rPr>
              <a:t>School employees</a:t>
            </a:r>
          </a:p>
          <a:p>
            <a:pPr marL="457200" indent="-457200">
              <a:lnSpc>
                <a:spcPct val="100000"/>
              </a:lnSpc>
              <a:buClr>
                <a:srgbClr val="313942"/>
              </a:buClr>
              <a:defRPr/>
            </a:pPr>
            <a:r>
              <a:rPr lang="en-US" dirty="0">
                <a:latin typeface="Arial" panose="020B0604020202020204" pitchFamily="34" charset="0"/>
                <a:cs typeface="Arial" panose="020B0604020202020204" pitchFamily="34" charset="0"/>
              </a:rPr>
              <a:t>Child care providers</a:t>
            </a:r>
          </a:p>
          <a:p>
            <a:pPr marL="457200" indent="-457200">
              <a:lnSpc>
                <a:spcPct val="100000"/>
              </a:lnSpc>
              <a:buClr>
                <a:srgbClr val="313942"/>
              </a:buClr>
              <a:defRPr/>
            </a:pPr>
            <a:r>
              <a:rPr lang="en-US" dirty="0">
                <a:latin typeface="Arial" panose="020B0604020202020204" pitchFamily="34" charset="0"/>
                <a:cs typeface="Arial" panose="020B0604020202020204" pitchFamily="34" charset="0"/>
              </a:rPr>
              <a:t>Law enforcement, firefighters, EMT</a:t>
            </a:r>
          </a:p>
          <a:p>
            <a:pPr marL="457200" indent="-457200">
              <a:lnSpc>
                <a:spcPct val="100000"/>
              </a:lnSpc>
              <a:buClr>
                <a:srgbClr val="313942"/>
              </a:buClr>
              <a:defRPr/>
            </a:pPr>
            <a:r>
              <a:rPr lang="en-US" dirty="0">
                <a:latin typeface="Arial" panose="020B0604020202020204" pitchFamily="34" charset="0"/>
                <a:cs typeface="Arial" panose="020B0604020202020204" pitchFamily="34" charset="0"/>
              </a:rPr>
              <a:t>JIAC, court services, community corrections</a:t>
            </a:r>
          </a:p>
          <a:p>
            <a:pPr marL="457200" indent="-457200">
              <a:lnSpc>
                <a:spcPct val="100000"/>
              </a:lnSpc>
              <a:buClr>
                <a:srgbClr val="313942"/>
              </a:buClr>
              <a:defRPr/>
            </a:pPr>
            <a:r>
              <a:rPr lang="en-US" dirty="0">
                <a:latin typeface="Arial" panose="020B0604020202020204" pitchFamily="34" charset="0"/>
                <a:cs typeface="Arial" panose="020B0604020202020204" pitchFamily="34" charset="0"/>
              </a:rPr>
              <a:t>Medical professionals (doctors, nurses, etc.)</a:t>
            </a:r>
          </a:p>
          <a:p>
            <a:pPr marL="457200" indent="-457200">
              <a:lnSpc>
                <a:spcPct val="100000"/>
              </a:lnSpc>
              <a:buClr>
                <a:srgbClr val="313942"/>
              </a:buClr>
              <a:defRPr/>
            </a:pPr>
            <a:r>
              <a:rPr lang="en-US" dirty="0">
                <a:latin typeface="Arial" panose="020B0604020202020204" pitchFamily="34" charset="0"/>
                <a:cs typeface="Arial" panose="020B0604020202020204" pitchFamily="34" charset="0"/>
              </a:rPr>
              <a:t>Licensed mental health professionals</a:t>
            </a:r>
          </a:p>
          <a:p>
            <a:pPr marL="457200" indent="-457200">
              <a:lnSpc>
                <a:spcPct val="100000"/>
              </a:lnSpc>
              <a:buClr>
                <a:srgbClr val="313942"/>
              </a:buClr>
              <a:defRPr/>
            </a:pPr>
            <a:r>
              <a:rPr lang="en-US" dirty="0">
                <a:latin typeface="Arial" panose="020B0604020202020204" pitchFamily="34" charset="0"/>
                <a:cs typeface="Arial" panose="020B0604020202020204" pitchFamily="34" charset="0"/>
              </a:rPr>
              <a:t>Persons proving social services to pregnant teens</a:t>
            </a:r>
          </a:p>
          <a:p>
            <a:pPr marL="0" indent="0">
              <a:buNone/>
            </a:pPr>
            <a:endParaRPr lang="en-US" dirty="0"/>
          </a:p>
        </p:txBody>
      </p:sp>
      <p:sp>
        <p:nvSpPr>
          <p:cNvPr id="5" name="Title 4">
            <a:extLst>
              <a:ext uri="{FF2B5EF4-FFF2-40B4-BE49-F238E27FC236}">
                <a16:creationId xmlns:a16="http://schemas.microsoft.com/office/drawing/2014/main" id="{8370A055-2EC4-40E4-B082-413F621FD1C0}"/>
              </a:ext>
            </a:extLst>
          </p:cNvPr>
          <p:cNvSpPr>
            <a:spLocks noGrp="1"/>
          </p:cNvSpPr>
          <p:nvPr>
            <p:ph type="ctrTitle"/>
          </p:nvPr>
        </p:nvSpPr>
        <p:spPr/>
        <p:txBody>
          <a:bodyPr/>
          <a:lstStyle/>
          <a:p>
            <a:r>
              <a:rPr lang="en-US" dirty="0"/>
              <a:t>STATE STATUTE</a:t>
            </a:r>
          </a:p>
        </p:txBody>
      </p:sp>
      <p:sp>
        <p:nvSpPr>
          <p:cNvPr id="7" name="Text Placeholder 6">
            <a:extLst>
              <a:ext uri="{FF2B5EF4-FFF2-40B4-BE49-F238E27FC236}">
                <a16:creationId xmlns:a16="http://schemas.microsoft.com/office/drawing/2014/main" id="{7E6699A4-33D2-4EEB-8B4C-514A21F49891}"/>
              </a:ext>
            </a:extLst>
          </p:cNvPr>
          <p:cNvSpPr>
            <a:spLocks noGrp="1"/>
          </p:cNvSpPr>
          <p:nvPr>
            <p:ph type="body" sz="quarter" idx="10"/>
          </p:nvPr>
        </p:nvSpPr>
        <p:spPr/>
        <p:txBody>
          <a:bodyPr/>
          <a:lstStyle/>
          <a:p>
            <a:r>
              <a:rPr lang="en-US" b="1" dirty="0"/>
              <a:t>WHO IS MANDATED TO REPORT?</a:t>
            </a:r>
            <a:endParaRPr lang="en-US" dirty="0"/>
          </a:p>
        </p:txBody>
      </p:sp>
      <p:sp>
        <p:nvSpPr>
          <p:cNvPr id="8" name="Text Placeholder 7">
            <a:extLst>
              <a:ext uri="{FF2B5EF4-FFF2-40B4-BE49-F238E27FC236}">
                <a16:creationId xmlns:a16="http://schemas.microsoft.com/office/drawing/2014/main" id="{53FFD4B6-CF4C-41EC-AEF9-3549ABCEB310}"/>
              </a:ext>
            </a:extLst>
          </p:cNvPr>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9085712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54B142B-0AA0-4D5C-B915-67ECBEF43C33}"/>
              </a:ext>
            </a:extLst>
          </p:cNvPr>
          <p:cNvSpPr>
            <a:spLocks noGrp="1"/>
          </p:cNvSpPr>
          <p:nvPr>
            <p:ph idx="1"/>
          </p:nvPr>
        </p:nvSpPr>
        <p:spPr/>
        <p:txBody>
          <a:bodyPr/>
          <a:lstStyle/>
          <a:p>
            <a:pPr marL="0" indent="0">
              <a:lnSpc>
                <a:spcPct val="100000"/>
              </a:lnSpc>
              <a:buNone/>
              <a:defRPr/>
            </a:pPr>
            <a:r>
              <a:rPr lang="en-US" sz="3200" b="1" dirty="0">
                <a:solidFill>
                  <a:srgbClr val="313942"/>
                </a:solidFill>
                <a:latin typeface="Arial" panose="020B0604020202020204" pitchFamily="34" charset="0"/>
                <a:cs typeface="Arial" panose="020B0604020202020204" pitchFamily="34" charset="0"/>
              </a:rPr>
              <a:t>K.S.A. 38-2223 (e)(1) and (2)</a:t>
            </a:r>
          </a:p>
          <a:p>
            <a:pPr>
              <a:lnSpc>
                <a:spcPct val="100000"/>
              </a:lnSpc>
              <a:defRPr/>
            </a:pPr>
            <a:r>
              <a:rPr lang="en-US" dirty="0">
                <a:latin typeface="Arial" panose="020B0604020202020204" pitchFamily="34" charset="0"/>
                <a:cs typeface="Arial" panose="020B0604020202020204" pitchFamily="34" charset="0"/>
              </a:rPr>
              <a:t>Willful and knowing failure to make a report required by this section is a class B misdemeanor. It is </a:t>
            </a:r>
            <a:r>
              <a:rPr lang="en-US" b="1" dirty="0">
                <a:latin typeface="Arial" panose="020B0604020202020204" pitchFamily="34" charset="0"/>
                <a:cs typeface="Arial" panose="020B0604020202020204" pitchFamily="34" charset="0"/>
              </a:rPr>
              <a:t>not </a:t>
            </a:r>
            <a:r>
              <a:rPr lang="en-US" dirty="0">
                <a:latin typeface="Arial" panose="020B0604020202020204" pitchFamily="34" charset="0"/>
                <a:cs typeface="Arial" panose="020B0604020202020204" pitchFamily="34" charset="0"/>
              </a:rPr>
              <a:t>a defense that another mandatory reporter made the report.</a:t>
            </a:r>
          </a:p>
          <a:p>
            <a:pPr>
              <a:lnSpc>
                <a:spcPct val="100000"/>
              </a:lnSpc>
              <a:defRPr/>
            </a:pPr>
            <a:r>
              <a:rPr lang="en-US" dirty="0">
                <a:latin typeface="Arial" panose="020B0604020202020204" pitchFamily="34" charset="0"/>
                <a:cs typeface="Arial" panose="020B0604020202020204" pitchFamily="34" charset="0"/>
              </a:rPr>
              <a:t>Intentionally preventing or interfering with the making of a report required by this section is a class B misdemeanor.</a:t>
            </a:r>
          </a:p>
          <a:p>
            <a:endParaRPr lang="en-US" dirty="0"/>
          </a:p>
        </p:txBody>
      </p:sp>
      <p:sp>
        <p:nvSpPr>
          <p:cNvPr id="3" name="Title 2">
            <a:extLst>
              <a:ext uri="{FF2B5EF4-FFF2-40B4-BE49-F238E27FC236}">
                <a16:creationId xmlns:a16="http://schemas.microsoft.com/office/drawing/2014/main" id="{B9FA4404-8FD7-4FE9-B9F2-4668E9D5FCC0}"/>
              </a:ext>
            </a:extLst>
          </p:cNvPr>
          <p:cNvSpPr>
            <a:spLocks noGrp="1"/>
          </p:cNvSpPr>
          <p:nvPr>
            <p:ph type="ctrTitle"/>
          </p:nvPr>
        </p:nvSpPr>
        <p:spPr/>
        <p:txBody>
          <a:bodyPr/>
          <a:lstStyle/>
          <a:p>
            <a:r>
              <a:rPr lang="en-US" dirty="0"/>
              <a:t>STATE STATUTE</a:t>
            </a:r>
          </a:p>
        </p:txBody>
      </p:sp>
      <p:sp>
        <p:nvSpPr>
          <p:cNvPr id="4" name="Text Placeholder 3">
            <a:extLst>
              <a:ext uri="{FF2B5EF4-FFF2-40B4-BE49-F238E27FC236}">
                <a16:creationId xmlns:a16="http://schemas.microsoft.com/office/drawing/2014/main" id="{96B8902B-71D5-4D1F-91BB-E4A139E565A2}"/>
              </a:ext>
            </a:extLst>
          </p:cNvPr>
          <p:cNvSpPr>
            <a:spLocks noGrp="1"/>
          </p:cNvSpPr>
          <p:nvPr>
            <p:ph type="body" sz="quarter" idx="10"/>
          </p:nvPr>
        </p:nvSpPr>
        <p:spPr/>
        <p:txBody>
          <a:bodyPr/>
          <a:lstStyle/>
          <a:p>
            <a:r>
              <a:rPr lang="en-US" dirty="0"/>
              <a:t>FAILURE TO REPORT CHILD ABUSE</a:t>
            </a:r>
          </a:p>
        </p:txBody>
      </p:sp>
      <p:sp>
        <p:nvSpPr>
          <p:cNvPr id="5" name="Text Placeholder 4">
            <a:extLst>
              <a:ext uri="{FF2B5EF4-FFF2-40B4-BE49-F238E27FC236}">
                <a16:creationId xmlns:a16="http://schemas.microsoft.com/office/drawing/2014/main" id="{2A4096E0-866B-4095-AF43-93B74DE994F8}"/>
              </a:ext>
            </a:extLst>
          </p:cNvPr>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5027028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F7321CE-AE46-4D2F-A180-22D43BF9BD04}"/>
              </a:ext>
            </a:extLst>
          </p:cNvPr>
          <p:cNvSpPr>
            <a:spLocks noGrp="1"/>
          </p:cNvSpPr>
          <p:nvPr>
            <p:ph idx="1"/>
          </p:nvPr>
        </p:nvSpPr>
        <p:spPr/>
        <p:txBody>
          <a:bodyPr/>
          <a:lstStyle/>
          <a:p>
            <a:pPr marL="0" indent="0">
              <a:lnSpc>
                <a:spcPct val="100000"/>
              </a:lnSpc>
              <a:buNone/>
              <a:defRPr/>
            </a:pPr>
            <a:r>
              <a:rPr lang="en-US" sz="3200" b="1" dirty="0">
                <a:solidFill>
                  <a:srgbClr val="313942"/>
                </a:solidFill>
                <a:latin typeface="Arial" panose="020B0604020202020204" pitchFamily="34" charset="0"/>
                <a:cs typeface="Arial" panose="020B0604020202020204" pitchFamily="34" charset="0"/>
              </a:rPr>
              <a:t>K.S.A. 38-2223 (e)(1)  </a:t>
            </a:r>
          </a:p>
          <a:p>
            <a:pPr marL="0" indent="0">
              <a:lnSpc>
                <a:spcPct val="100000"/>
              </a:lnSpc>
              <a:buNone/>
              <a:defRPr/>
            </a:pPr>
            <a:r>
              <a:rPr lang="en-US" dirty="0">
                <a:latin typeface="Arial" panose="020B0604020202020204" pitchFamily="34" charset="0"/>
                <a:cs typeface="Arial" panose="020B0604020202020204" pitchFamily="34" charset="0"/>
              </a:rPr>
              <a:t>Some agencies expect staff to discuss abuse before reporting. However, if a mandated reporter has “reason to suspect” abuse/neglect, it is his/her statutory obligation to report, whether or not the supervisor is in agreement.</a:t>
            </a:r>
          </a:p>
          <a:p>
            <a:endParaRPr lang="en-US" dirty="0"/>
          </a:p>
        </p:txBody>
      </p:sp>
      <p:sp>
        <p:nvSpPr>
          <p:cNvPr id="3" name="Title 2">
            <a:extLst>
              <a:ext uri="{FF2B5EF4-FFF2-40B4-BE49-F238E27FC236}">
                <a16:creationId xmlns:a16="http://schemas.microsoft.com/office/drawing/2014/main" id="{9A339556-DB4B-4F4E-93D1-048F8E6A417F}"/>
              </a:ext>
            </a:extLst>
          </p:cNvPr>
          <p:cNvSpPr>
            <a:spLocks noGrp="1"/>
          </p:cNvSpPr>
          <p:nvPr>
            <p:ph type="ctrTitle"/>
          </p:nvPr>
        </p:nvSpPr>
        <p:spPr/>
        <p:txBody>
          <a:bodyPr/>
          <a:lstStyle/>
          <a:p>
            <a:r>
              <a:rPr lang="en-US" dirty="0"/>
              <a:t>STATE STATUTE</a:t>
            </a:r>
          </a:p>
        </p:txBody>
      </p:sp>
      <p:sp>
        <p:nvSpPr>
          <p:cNvPr id="4" name="Text Placeholder 3">
            <a:extLst>
              <a:ext uri="{FF2B5EF4-FFF2-40B4-BE49-F238E27FC236}">
                <a16:creationId xmlns:a16="http://schemas.microsoft.com/office/drawing/2014/main" id="{C5C4BA36-8DFC-4FA1-A6E2-ADB59F916085}"/>
              </a:ext>
            </a:extLst>
          </p:cNvPr>
          <p:cNvSpPr>
            <a:spLocks noGrp="1"/>
          </p:cNvSpPr>
          <p:nvPr>
            <p:ph type="body" sz="quarter" idx="10"/>
          </p:nvPr>
        </p:nvSpPr>
        <p:spPr/>
        <p:txBody>
          <a:bodyPr/>
          <a:lstStyle/>
          <a:p>
            <a:r>
              <a:rPr lang="en-US" b="1" dirty="0"/>
              <a:t>LOCAL “POLICIES” VS. STATUTE</a:t>
            </a:r>
            <a:endParaRPr lang="en-US" dirty="0"/>
          </a:p>
        </p:txBody>
      </p:sp>
      <p:sp>
        <p:nvSpPr>
          <p:cNvPr id="5" name="Text Placeholder 4">
            <a:extLst>
              <a:ext uri="{FF2B5EF4-FFF2-40B4-BE49-F238E27FC236}">
                <a16:creationId xmlns:a16="http://schemas.microsoft.com/office/drawing/2014/main" id="{CB4520D7-3A98-4D15-B753-1DF56956F2FE}"/>
              </a:ext>
            </a:extLst>
          </p:cNvPr>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14737559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C1DD005-8ECC-4691-88E5-6C5F137FFD2F}"/>
              </a:ext>
            </a:extLst>
          </p:cNvPr>
          <p:cNvSpPr>
            <a:spLocks noGrp="1"/>
          </p:cNvSpPr>
          <p:nvPr>
            <p:ph idx="1"/>
          </p:nvPr>
        </p:nvSpPr>
        <p:spPr/>
        <p:txBody>
          <a:bodyPr/>
          <a:lstStyle/>
          <a:p>
            <a:pPr marL="0" lvl="0" indent="0">
              <a:lnSpc>
                <a:spcPct val="100000"/>
              </a:lnSpc>
              <a:spcBef>
                <a:spcPts val="0"/>
              </a:spcBef>
              <a:buNone/>
              <a:defRPr/>
            </a:pPr>
            <a:r>
              <a:rPr lang="en-US" sz="3500" b="1" dirty="0">
                <a:solidFill>
                  <a:srgbClr val="313942"/>
                </a:solidFill>
                <a:latin typeface="Arial" panose="020B0604020202020204" pitchFamily="34" charset="0"/>
                <a:cs typeface="Arial" panose="020B0604020202020204" pitchFamily="34" charset="0"/>
              </a:rPr>
              <a:t>K.S.A. 38-2224 (a) and (b)—for suspected Child Abuse or Neglect  </a:t>
            </a:r>
          </a:p>
          <a:p>
            <a:pPr marL="457200" lvl="0" indent="-457200">
              <a:lnSpc>
                <a:spcPct val="100000"/>
              </a:lnSpc>
              <a:spcBef>
                <a:spcPts val="0"/>
              </a:spcBef>
              <a:buClr>
                <a:srgbClr val="313942"/>
              </a:buClr>
              <a:defRPr/>
            </a:pPr>
            <a:r>
              <a:rPr lang="en-US" sz="2000" dirty="0">
                <a:solidFill>
                  <a:prstClr val="black"/>
                </a:solidFill>
                <a:latin typeface="Arial" panose="020B0604020202020204" pitchFamily="34" charset="0"/>
                <a:cs typeface="Arial" panose="020B0604020202020204" pitchFamily="34" charset="0"/>
              </a:rPr>
              <a:t>No employer shall terminate the employment of, prevent or impair the practice or occupation of, or impose any other sanction on, any employee because the employee made an oral or written report to, or cooperated with an investigation by, law enforcement or the secretary relating to harm inflicted upon a child which was suspected by the employee of having resulted from the physical, mental or emotional abuse or neglect or sexual abuse of a child.</a:t>
            </a:r>
          </a:p>
          <a:p>
            <a:pPr marL="457200" lvl="0" indent="-457200">
              <a:lnSpc>
                <a:spcPct val="100000"/>
              </a:lnSpc>
              <a:spcBef>
                <a:spcPts val="0"/>
              </a:spcBef>
              <a:buClr>
                <a:srgbClr val="313942"/>
              </a:buClr>
              <a:defRPr/>
            </a:pPr>
            <a:r>
              <a:rPr lang="en-US" sz="2000" dirty="0">
                <a:solidFill>
                  <a:prstClr val="black"/>
                </a:solidFill>
                <a:latin typeface="Arial" panose="020B0604020202020204" pitchFamily="34" charset="0"/>
                <a:cs typeface="Arial" panose="020B0604020202020204" pitchFamily="34" charset="0"/>
              </a:rPr>
              <a:t>Violation of this section is a class B misdemeanor</a:t>
            </a:r>
          </a:p>
          <a:p>
            <a:endParaRPr lang="en-US" dirty="0"/>
          </a:p>
        </p:txBody>
      </p:sp>
      <p:sp>
        <p:nvSpPr>
          <p:cNvPr id="3" name="Title 2">
            <a:extLst>
              <a:ext uri="{FF2B5EF4-FFF2-40B4-BE49-F238E27FC236}">
                <a16:creationId xmlns:a16="http://schemas.microsoft.com/office/drawing/2014/main" id="{A44820A6-EBC7-4F3E-BCD9-720A6B6E5A3E}"/>
              </a:ext>
            </a:extLst>
          </p:cNvPr>
          <p:cNvSpPr>
            <a:spLocks noGrp="1"/>
          </p:cNvSpPr>
          <p:nvPr>
            <p:ph type="ctrTitle"/>
          </p:nvPr>
        </p:nvSpPr>
        <p:spPr/>
        <p:txBody>
          <a:bodyPr/>
          <a:lstStyle/>
          <a:p>
            <a:r>
              <a:rPr lang="en-US" dirty="0"/>
              <a:t>STATE STATUTE</a:t>
            </a:r>
          </a:p>
        </p:txBody>
      </p:sp>
      <p:sp>
        <p:nvSpPr>
          <p:cNvPr id="4" name="Text Placeholder 3">
            <a:extLst>
              <a:ext uri="{FF2B5EF4-FFF2-40B4-BE49-F238E27FC236}">
                <a16:creationId xmlns:a16="http://schemas.microsoft.com/office/drawing/2014/main" id="{C63E4ACB-64A4-47D9-9D15-AAACB3F1B16D}"/>
              </a:ext>
            </a:extLst>
          </p:cNvPr>
          <p:cNvSpPr>
            <a:spLocks noGrp="1"/>
          </p:cNvSpPr>
          <p:nvPr>
            <p:ph type="body" sz="quarter" idx="10"/>
          </p:nvPr>
        </p:nvSpPr>
        <p:spPr/>
        <p:txBody>
          <a:bodyPr/>
          <a:lstStyle/>
          <a:p>
            <a:r>
              <a:rPr lang="en-US" dirty="0"/>
              <a:t>PROTECTION FOR REPORTERS OF CHILD ABUSE</a:t>
            </a:r>
          </a:p>
        </p:txBody>
      </p:sp>
      <p:sp>
        <p:nvSpPr>
          <p:cNvPr id="5" name="Text Placeholder 4">
            <a:extLst>
              <a:ext uri="{FF2B5EF4-FFF2-40B4-BE49-F238E27FC236}">
                <a16:creationId xmlns:a16="http://schemas.microsoft.com/office/drawing/2014/main" id="{4DBFC7B3-687E-41D0-894D-E87CE8F087BB}"/>
              </a:ext>
            </a:extLst>
          </p:cNvPr>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39112667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3699190-E6BE-42AB-BB57-9568A2D98B7D}"/>
              </a:ext>
            </a:extLst>
          </p:cNvPr>
          <p:cNvSpPr>
            <a:spLocks noGrp="1"/>
          </p:cNvSpPr>
          <p:nvPr>
            <p:ph idx="1"/>
          </p:nvPr>
        </p:nvSpPr>
        <p:spPr/>
        <p:txBody>
          <a:bodyPr/>
          <a:lstStyle/>
          <a:p>
            <a:pPr>
              <a:lnSpc>
                <a:spcPct val="100000"/>
              </a:lnSpc>
              <a:defRPr/>
            </a:pPr>
            <a:r>
              <a:rPr lang="en-US" sz="3200" b="1" dirty="0">
                <a:solidFill>
                  <a:srgbClr val="313942"/>
                </a:solidFill>
                <a:latin typeface="Arial" panose="020B0604020202020204" pitchFamily="34" charset="0"/>
                <a:cs typeface="Arial" panose="020B0604020202020204" pitchFamily="34" charset="0"/>
              </a:rPr>
              <a:t>For Suspected Child Abuse or Neglect</a:t>
            </a:r>
          </a:p>
          <a:p>
            <a:pPr marL="457200" indent="-457200">
              <a:lnSpc>
                <a:spcPct val="100000"/>
              </a:lnSpc>
              <a:buClr>
                <a:srgbClr val="313942"/>
              </a:buClr>
              <a:defRPr/>
            </a:pPr>
            <a:r>
              <a:rPr lang="en-US" dirty="0">
                <a:latin typeface="Arial" panose="020B0604020202020204" pitchFamily="34" charset="0"/>
                <a:cs typeface="Arial" panose="020B0604020202020204" pitchFamily="34" charset="0"/>
              </a:rPr>
              <a:t>Any person who willfully and knowingly makes a false report pursuant to this statutory provision or makes report that such person knows lacks factual foundation is guilty of a class B misdemeanor.</a:t>
            </a:r>
          </a:p>
          <a:p>
            <a:pPr marL="457200" indent="-457200">
              <a:lnSpc>
                <a:spcPct val="100000"/>
              </a:lnSpc>
              <a:buClr>
                <a:srgbClr val="313942"/>
              </a:buClr>
              <a:defRPr/>
            </a:pPr>
            <a:r>
              <a:rPr lang="en-US" dirty="0">
                <a:latin typeface="Arial" panose="020B0604020202020204" pitchFamily="34" charset="0"/>
                <a:cs typeface="Arial" panose="020B0604020202020204" pitchFamily="34" charset="0"/>
              </a:rPr>
              <a:t>Kansas law provides reporters immunity from civil liability if a report is made without malice and in good faith [K.S.A. 38-2209]</a:t>
            </a:r>
          </a:p>
          <a:p>
            <a:endParaRPr lang="en-US" dirty="0"/>
          </a:p>
        </p:txBody>
      </p:sp>
      <p:sp>
        <p:nvSpPr>
          <p:cNvPr id="3" name="Title 2">
            <a:extLst>
              <a:ext uri="{FF2B5EF4-FFF2-40B4-BE49-F238E27FC236}">
                <a16:creationId xmlns:a16="http://schemas.microsoft.com/office/drawing/2014/main" id="{3BCF28E0-8AB9-4CC8-841A-EDD22671CD8D}"/>
              </a:ext>
            </a:extLst>
          </p:cNvPr>
          <p:cNvSpPr>
            <a:spLocks noGrp="1"/>
          </p:cNvSpPr>
          <p:nvPr>
            <p:ph type="ctrTitle"/>
          </p:nvPr>
        </p:nvSpPr>
        <p:spPr/>
        <p:txBody>
          <a:bodyPr/>
          <a:lstStyle/>
          <a:p>
            <a:r>
              <a:rPr lang="en-US" dirty="0"/>
              <a:t>STATE STATUTE</a:t>
            </a:r>
          </a:p>
        </p:txBody>
      </p:sp>
      <p:sp>
        <p:nvSpPr>
          <p:cNvPr id="4" name="Text Placeholder 3">
            <a:extLst>
              <a:ext uri="{FF2B5EF4-FFF2-40B4-BE49-F238E27FC236}">
                <a16:creationId xmlns:a16="http://schemas.microsoft.com/office/drawing/2014/main" id="{7646DE63-57FD-4A9D-B506-5D732121FC38}"/>
              </a:ext>
            </a:extLst>
          </p:cNvPr>
          <p:cNvSpPr>
            <a:spLocks noGrp="1"/>
          </p:cNvSpPr>
          <p:nvPr>
            <p:ph type="body" sz="quarter" idx="10"/>
          </p:nvPr>
        </p:nvSpPr>
        <p:spPr/>
        <p:txBody>
          <a:bodyPr/>
          <a:lstStyle/>
          <a:p>
            <a:r>
              <a:rPr lang="en-US" dirty="0"/>
              <a:t>PROTECTION FOR REPORTERS OF CHILD ABUSE</a:t>
            </a:r>
          </a:p>
          <a:p>
            <a:endParaRPr lang="en-US" dirty="0"/>
          </a:p>
        </p:txBody>
      </p:sp>
      <p:sp>
        <p:nvSpPr>
          <p:cNvPr id="5" name="Text Placeholder 4">
            <a:extLst>
              <a:ext uri="{FF2B5EF4-FFF2-40B4-BE49-F238E27FC236}">
                <a16:creationId xmlns:a16="http://schemas.microsoft.com/office/drawing/2014/main" id="{340D7950-318F-43C0-A867-FB9F2C4E77C5}"/>
              </a:ext>
            </a:extLst>
          </p:cNvPr>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1966207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4D8AEA3-6112-4BCB-9753-9CD1EA7D0D69}"/>
              </a:ext>
            </a:extLst>
          </p:cNvPr>
          <p:cNvSpPr>
            <a:spLocks noGrp="1"/>
          </p:cNvSpPr>
          <p:nvPr>
            <p:ph idx="1"/>
          </p:nvPr>
        </p:nvSpPr>
        <p:spPr/>
        <p:txBody>
          <a:bodyPr/>
          <a:lstStyle/>
          <a:p>
            <a:pPr marL="0" lvl="0" indent="0">
              <a:lnSpc>
                <a:spcPct val="100000"/>
              </a:lnSpc>
              <a:spcBef>
                <a:spcPts val="0"/>
              </a:spcBef>
              <a:buNone/>
              <a:defRPr/>
            </a:pPr>
            <a:r>
              <a:rPr lang="en-US" sz="3200" b="1" dirty="0">
                <a:solidFill>
                  <a:srgbClr val="313942"/>
                </a:solidFill>
                <a:latin typeface="Arial" panose="020B0604020202020204" pitchFamily="34" charset="0"/>
                <a:cs typeface="Arial" panose="020B0604020202020204" pitchFamily="34" charset="0"/>
              </a:rPr>
              <a:t>Specific to Suspected Child and Adult Abuse or Neglect</a:t>
            </a:r>
          </a:p>
          <a:p>
            <a:pPr marL="457200" lvl="0" indent="-457200">
              <a:lnSpc>
                <a:spcPct val="100000"/>
              </a:lnSpc>
              <a:spcBef>
                <a:spcPts val="0"/>
              </a:spcBef>
              <a:buClr>
                <a:srgbClr val="313942"/>
              </a:buClr>
              <a:defRPr/>
            </a:pPr>
            <a:r>
              <a:rPr lang="en-US" sz="2000" dirty="0">
                <a:solidFill>
                  <a:prstClr val="black"/>
                </a:solidFill>
                <a:latin typeface="Arial" panose="020B0604020202020204" pitchFamily="34" charset="0"/>
                <a:cs typeface="Arial" panose="020B0604020202020204" pitchFamily="34" charset="0"/>
              </a:rPr>
              <a:t>Statute and DCF policy provide that the identity of the reporter of suspected child/adult abuse/neglect generally not be disclosed.</a:t>
            </a:r>
          </a:p>
          <a:p>
            <a:pPr marL="457200" lvl="0" indent="-457200">
              <a:lnSpc>
                <a:spcPct val="100000"/>
              </a:lnSpc>
              <a:spcBef>
                <a:spcPts val="0"/>
              </a:spcBef>
              <a:buClr>
                <a:srgbClr val="313942"/>
              </a:buClr>
              <a:defRPr/>
            </a:pPr>
            <a:r>
              <a:rPr lang="en-US" sz="2000" dirty="0">
                <a:solidFill>
                  <a:prstClr val="black"/>
                </a:solidFill>
                <a:latin typeface="Arial" panose="020B0604020202020204" pitchFamily="34" charset="0"/>
                <a:cs typeface="Arial" panose="020B0604020202020204" pitchFamily="34" charset="0"/>
              </a:rPr>
              <a:t>This protection is not absolute:</a:t>
            </a:r>
          </a:p>
          <a:p>
            <a:pPr marL="914400" lvl="1" indent="-457200">
              <a:lnSpc>
                <a:spcPct val="100000"/>
              </a:lnSpc>
              <a:spcBef>
                <a:spcPts val="0"/>
              </a:spcBef>
              <a:buClr>
                <a:srgbClr val="313942"/>
              </a:buClr>
              <a:defRPr/>
            </a:pPr>
            <a:r>
              <a:rPr lang="en-US" dirty="0">
                <a:solidFill>
                  <a:prstClr val="black"/>
                </a:solidFill>
                <a:latin typeface="Arial" panose="020B0604020202020204" pitchFamily="34" charset="0"/>
                <a:cs typeface="Arial" panose="020B0604020202020204" pitchFamily="34" charset="0"/>
              </a:rPr>
              <a:t>If a case is heard in court, and DCF is ordered by a judge to release the name of the reporter</a:t>
            </a:r>
          </a:p>
          <a:p>
            <a:pPr marL="914400" lvl="1" indent="-457200">
              <a:lnSpc>
                <a:spcPct val="100000"/>
              </a:lnSpc>
              <a:spcBef>
                <a:spcPts val="0"/>
              </a:spcBef>
              <a:buClr>
                <a:srgbClr val="313942"/>
              </a:buClr>
              <a:defRPr/>
            </a:pPr>
            <a:r>
              <a:rPr lang="en-US" dirty="0">
                <a:solidFill>
                  <a:prstClr val="black"/>
                </a:solidFill>
                <a:latin typeface="Arial" panose="020B0604020202020204" pitchFamily="34" charset="0"/>
                <a:cs typeface="Arial" panose="020B0604020202020204" pitchFamily="34" charset="0"/>
              </a:rPr>
              <a:t>If a DCF finding is appealed and heard in a DCF administrative hearing, there is a possibility that the reporter’s name may be disclosed in those proceedings.</a:t>
            </a:r>
          </a:p>
          <a:p>
            <a:endParaRPr lang="en-US" dirty="0"/>
          </a:p>
        </p:txBody>
      </p:sp>
      <p:sp>
        <p:nvSpPr>
          <p:cNvPr id="3" name="Title 2">
            <a:extLst>
              <a:ext uri="{FF2B5EF4-FFF2-40B4-BE49-F238E27FC236}">
                <a16:creationId xmlns:a16="http://schemas.microsoft.com/office/drawing/2014/main" id="{D9080BA7-8980-4106-96AD-416B3A516A1D}"/>
              </a:ext>
            </a:extLst>
          </p:cNvPr>
          <p:cNvSpPr>
            <a:spLocks noGrp="1"/>
          </p:cNvSpPr>
          <p:nvPr>
            <p:ph type="ctrTitle"/>
          </p:nvPr>
        </p:nvSpPr>
        <p:spPr/>
        <p:txBody>
          <a:bodyPr/>
          <a:lstStyle/>
          <a:p>
            <a:r>
              <a:rPr lang="en-US" dirty="0"/>
              <a:t>CONFIDENTIALITY</a:t>
            </a:r>
          </a:p>
        </p:txBody>
      </p:sp>
      <p:sp>
        <p:nvSpPr>
          <p:cNvPr id="4" name="Text Placeholder 3">
            <a:extLst>
              <a:ext uri="{FF2B5EF4-FFF2-40B4-BE49-F238E27FC236}">
                <a16:creationId xmlns:a16="http://schemas.microsoft.com/office/drawing/2014/main" id="{BE3A5C95-F41C-4479-86D0-A16EBD56432A}"/>
              </a:ext>
            </a:extLst>
          </p:cNvPr>
          <p:cNvSpPr>
            <a:spLocks noGrp="1"/>
          </p:cNvSpPr>
          <p:nvPr>
            <p:ph type="body" sz="quarter" idx="10"/>
          </p:nvPr>
        </p:nvSpPr>
        <p:spPr/>
        <p:txBody>
          <a:bodyPr/>
          <a:lstStyle/>
          <a:p>
            <a:r>
              <a:rPr lang="en-US" dirty="0"/>
              <a:t>MANDATED REPORTERS</a:t>
            </a:r>
          </a:p>
          <a:p>
            <a:endParaRPr lang="en-US" dirty="0"/>
          </a:p>
        </p:txBody>
      </p:sp>
      <p:sp>
        <p:nvSpPr>
          <p:cNvPr id="5" name="Text Placeholder 4">
            <a:extLst>
              <a:ext uri="{FF2B5EF4-FFF2-40B4-BE49-F238E27FC236}">
                <a16:creationId xmlns:a16="http://schemas.microsoft.com/office/drawing/2014/main" id="{A14D0E52-C0CA-40AC-962E-BAA0E3598DF3}"/>
              </a:ext>
            </a:extLst>
          </p:cNvPr>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24507326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D938F08-AC4E-466C-B3CC-6629717AD1CC}"/>
              </a:ext>
            </a:extLst>
          </p:cNvPr>
          <p:cNvSpPr>
            <a:spLocks noGrp="1"/>
          </p:cNvSpPr>
          <p:nvPr>
            <p:ph type="ctrTitle"/>
          </p:nvPr>
        </p:nvSpPr>
        <p:spPr>
          <a:xfrm rot="5400000">
            <a:off x="2640787" y="1161232"/>
            <a:ext cx="3862426" cy="3877056"/>
          </a:xfrm>
        </p:spPr>
        <p:txBody>
          <a:bodyPr/>
          <a:lstStyle/>
          <a:p>
            <a:r>
              <a:rPr lang="en-US" dirty="0"/>
              <a:t>POVERTY IN CHILD WELFARE</a:t>
            </a:r>
          </a:p>
        </p:txBody>
      </p:sp>
      <p:sp>
        <p:nvSpPr>
          <p:cNvPr id="7" name="Text Placeholder 6">
            <a:extLst>
              <a:ext uri="{FF2B5EF4-FFF2-40B4-BE49-F238E27FC236}">
                <a16:creationId xmlns:a16="http://schemas.microsoft.com/office/drawing/2014/main" id="{AB150AB5-C566-4D6B-B5C9-93344C14A845}"/>
              </a:ext>
            </a:extLst>
          </p:cNvPr>
          <p:cNvSpPr>
            <a:spLocks noGrp="1"/>
          </p:cNvSpPr>
          <p:nvPr>
            <p:ph type="body" sz="quarter" idx="12"/>
          </p:nvPr>
        </p:nvSpPr>
        <p:spPr/>
        <p:txBody>
          <a:bodyPr/>
          <a:lstStyle/>
          <a:p>
            <a:r>
              <a:rPr lang="en-US" dirty="0"/>
              <a:t>When is it neglect?</a:t>
            </a:r>
          </a:p>
        </p:txBody>
      </p:sp>
      <p:sp>
        <p:nvSpPr>
          <p:cNvPr id="9" name="Text Placeholder 8">
            <a:extLst>
              <a:ext uri="{FF2B5EF4-FFF2-40B4-BE49-F238E27FC236}">
                <a16:creationId xmlns:a16="http://schemas.microsoft.com/office/drawing/2014/main" id="{D4328383-6F6B-4E65-8B68-6100B1DA2965}"/>
              </a:ext>
            </a:extLst>
          </p:cNvPr>
          <p:cNvSpPr>
            <a:spLocks noGrp="1"/>
          </p:cNvSpPr>
          <p:nvPr>
            <p:ph type="body" sz="quarter" idx="14"/>
          </p:nvPr>
        </p:nvSpPr>
        <p:spPr/>
        <p:txBody>
          <a:bodyPr/>
          <a:lstStyle/>
          <a:p>
            <a:endParaRPr lang="en-US"/>
          </a:p>
        </p:txBody>
      </p:sp>
      <p:pic>
        <p:nvPicPr>
          <p:cNvPr id="4" name="Picture Placeholder 3" descr="A picture containing person, grass, outdoor, animal&#10;&#10;Description automatically generated">
            <a:extLst>
              <a:ext uri="{FF2B5EF4-FFF2-40B4-BE49-F238E27FC236}">
                <a16:creationId xmlns:a16="http://schemas.microsoft.com/office/drawing/2014/main" id="{07C4E7F7-E89A-448F-8F1F-799A603E0108}"/>
              </a:ext>
            </a:extLst>
          </p:cNvPr>
          <p:cNvPicPr>
            <a:picLocks noGrp="1" noChangeAspect="1"/>
          </p:cNvPicPr>
          <p:nvPr>
            <p:ph type="pic" sz="quarter" idx="13"/>
          </p:nvPr>
        </p:nvPicPr>
        <p:blipFill rotWithShape="1">
          <a:blip r:embed="rId2">
            <a:extLst>
              <a:ext uri="{28A0092B-C50C-407E-A947-70E740481C1C}">
                <a14:useLocalDpi xmlns:a14="http://schemas.microsoft.com/office/drawing/2010/main" val="0"/>
              </a:ext>
            </a:extLst>
          </a:blip>
          <a:srcRect l="14345" r="18989"/>
          <a:stretch/>
        </p:blipFill>
        <p:spPr>
          <a:xfrm>
            <a:off x="2831038" y="1563680"/>
            <a:ext cx="3467293" cy="3467293"/>
          </a:xfrm>
        </p:spPr>
      </p:pic>
    </p:spTree>
    <p:extLst>
      <p:ext uri="{BB962C8B-B14F-4D97-AF65-F5344CB8AC3E}">
        <p14:creationId xmlns:p14="http://schemas.microsoft.com/office/powerpoint/2010/main" val="19305032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463DD0DB-7B1D-4122-9951-CA5CD36AC4B0}"/>
              </a:ext>
            </a:extLst>
          </p:cNvPr>
          <p:cNvSpPr>
            <a:spLocks noGrp="1"/>
          </p:cNvSpPr>
          <p:nvPr>
            <p:ph idx="1"/>
          </p:nvPr>
        </p:nvSpPr>
        <p:spPr/>
        <p:txBody>
          <a:bodyPr/>
          <a:lstStyle/>
          <a:p>
            <a:r>
              <a:rPr lang="en-US" sz="2800" dirty="0">
                <a:latin typeface="+mj-lt"/>
              </a:rPr>
              <a:t>Poverty is a risk factor for neglect but poverty does NOT equal neglect.</a:t>
            </a:r>
          </a:p>
          <a:p>
            <a:r>
              <a:rPr lang="en-US" sz="2800" dirty="0">
                <a:latin typeface="+mj-lt"/>
              </a:rPr>
              <a:t>Poverty makes it more challenging for parents to meet certain needs.</a:t>
            </a:r>
          </a:p>
          <a:p>
            <a:r>
              <a:rPr lang="en-US" sz="2800" dirty="0">
                <a:latin typeface="+mj-lt"/>
              </a:rPr>
              <a:t>Poverty does not mean the child is unsafe, unloved or that a parent lacks capacity to care for the child.</a:t>
            </a:r>
          </a:p>
          <a:p>
            <a:endParaRPr lang="en-US" sz="2800" dirty="0">
              <a:latin typeface="+mj-lt"/>
            </a:endParaRPr>
          </a:p>
          <a:p>
            <a:pPr marL="0" indent="0">
              <a:buNone/>
            </a:pPr>
            <a:r>
              <a:rPr lang="en-US" sz="1200" dirty="0">
                <a:latin typeface="+mj-lt"/>
                <a:hlinkClick r:id="rId3"/>
              </a:rPr>
              <a:t>https://chronicleofsocialchange.org/child-welfare-2/time-for-child-welfare-system-to-stop-confusing-poverty-with-neglect/40222</a:t>
            </a:r>
            <a:endParaRPr lang="en-US" sz="1200" dirty="0">
              <a:latin typeface="+mj-lt"/>
            </a:endParaRPr>
          </a:p>
          <a:p>
            <a:pPr marL="0" indent="0">
              <a:buNone/>
            </a:pPr>
            <a:endParaRPr lang="en-US" sz="1200" dirty="0">
              <a:latin typeface="+mj-lt"/>
            </a:endParaRPr>
          </a:p>
          <a:p>
            <a:pPr marL="0" indent="0">
              <a:buNone/>
            </a:pPr>
            <a:endParaRPr lang="en-US" dirty="0">
              <a:latin typeface="+mj-lt"/>
            </a:endParaRPr>
          </a:p>
        </p:txBody>
      </p:sp>
      <p:sp>
        <p:nvSpPr>
          <p:cNvPr id="6" name="Title 5">
            <a:extLst>
              <a:ext uri="{FF2B5EF4-FFF2-40B4-BE49-F238E27FC236}">
                <a16:creationId xmlns:a16="http://schemas.microsoft.com/office/drawing/2014/main" id="{A743434B-4977-48D2-BA91-05E34CCB81EA}"/>
              </a:ext>
            </a:extLst>
          </p:cNvPr>
          <p:cNvSpPr>
            <a:spLocks noGrp="1"/>
          </p:cNvSpPr>
          <p:nvPr>
            <p:ph type="ctrTitle"/>
          </p:nvPr>
        </p:nvSpPr>
        <p:spPr/>
        <p:txBody>
          <a:bodyPr/>
          <a:lstStyle/>
          <a:p>
            <a:r>
              <a:rPr lang="en-US" dirty="0"/>
              <a:t>POVERTY IN CHILD WELFARE</a:t>
            </a:r>
          </a:p>
        </p:txBody>
      </p:sp>
      <p:sp>
        <p:nvSpPr>
          <p:cNvPr id="8" name="Text Placeholder 7">
            <a:extLst>
              <a:ext uri="{FF2B5EF4-FFF2-40B4-BE49-F238E27FC236}">
                <a16:creationId xmlns:a16="http://schemas.microsoft.com/office/drawing/2014/main" id="{3FC177FC-A223-4236-ACEE-54242A3C6689}"/>
              </a:ext>
            </a:extLst>
          </p:cNvPr>
          <p:cNvSpPr>
            <a:spLocks noGrp="1"/>
          </p:cNvSpPr>
          <p:nvPr>
            <p:ph type="body" sz="quarter" idx="10"/>
          </p:nvPr>
        </p:nvSpPr>
        <p:spPr/>
        <p:txBody>
          <a:bodyPr/>
          <a:lstStyle/>
          <a:p>
            <a:r>
              <a:rPr lang="en-US" dirty="0"/>
              <a:t>ROLE OF POVERTY </a:t>
            </a:r>
          </a:p>
        </p:txBody>
      </p:sp>
      <p:sp>
        <p:nvSpPr>
          <p:cNvPr id="9" name="Text Placeholder 8">
            <a:extLst>
              <a:ext uri="{FF2B5EF4-FFF2-40B4-BE49-F238E27FC236}">
                <a16:creationId xmlns:a16="http://schemas.microsoft.com/office/drawing/2014/main" id="{77551A0F-8BF3-4FE4-A558-AC913CA7748E}"/>
              </a:ext>
            </a:extLst>
          </p:cNvPr>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13265914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D946F6C-89C7-46DE-8915-F17429D52864}"/>
              </a:ext>
            </a:extLst>
          </p:cNvPr>
          <p:cNvSpPr>
            <a:spLocks noGrp="1"/>
          </p:cNvSpPr>
          <p:nvPr>
            <p:ph idx="1"/>
          </p:nvPr>
        </p:nvSpPr>
        <p:spPr>
          <a:xfrm>
            <a:off x="481781" y="1608058"/>
            <a:ext cx="8288593" cy="4192896"/>
          </a:xfrm>
        </p:spPr>
        <p:txBody>
          <a:bodyPr/>
          <a:lstStyle/>
          <a:p>
            <a:r>
              <a:rPr lang="en-US" sz="3200" dirty="0">
                <a:latin typeface="+mj-lt"/>
              </a:rPr>
              <a:t>Food or housing insecurity</a:t>
            </a:r>
          </a:p>
          <a:p>
            <a:r>
              <a:rPr lang="en-US" sz="3200" dirty="0">
                <a:latin typeface="+mj-lt"/>
              </a:rPr>
              <a:t>Lack of access to health care</a:t>
            </a:r>
          </a:p>
          <a:p>
            <a:r>
              <a:rPr lang="en-US" sz="3200" dirty="0">
                <a:latin typeface="+mj-lt"/>
              </a:rPr>
              <a:t>Lack of child care resources</a:t>
            </a:r>
          </a:p>
          <a:p>
            <a:r>
              <a:rPr lang="en-US" sz="3200" dirty="0">
                <a:latin typeface="+mj-lt"/>
              </a:rPr>
              <a:t>Uneven or no economic supports or resource</a:t>
            </a:r>
          </a:p>
          <a:p>
            <a:r>
              <a:rPr lang="en-US" sz="3200" dirty="0">
                <a:latin typeface="+mj-lt"/>
              </a:rPr>
              <a:t>Uneven or no resources for transportation</a:t>
            </a:r>
          </a:p>
        </p:txBody>
      </p:sp>
      <p:sp>
        <p:nvSpPr>
          <p:cNvPr id="6" name="Title 5">
            <a:extLst>
              <a:ext uri="{FF2B5EF4-FFF2-40B4-BE49-F238E27FC236}">
                <a16:creationId xmlns:a16="http://schemas.microsoft.com/office/drawing/2014/main" id="{A743434B-4977-48D2-BA91-05E34CCB81EA}"/>
              </a:ext>
            </a:extLst>
          </p:cNvPr>
          <p:cNvSpPr>
            <a:spLocks noGrp="1"/>
          </p:cNvSpPr>
          <p:nvPr>
            <p:ph type="ctrTitle"/>
          </p:nvPr>
        </p:nvSpPr>
        <p:spPr/>
        <p:txBody>
          <a:bodyPr/>
          <a:lstStyle/>
          <a:p>
            <a:r>
              <a:rPr lang="en-US" dirty="0"/>
              <a:t>POVERTY IN CHILD WELFARE</a:t>
            </a:r>
          </a:p>
        </p:txBody>
      </p:sp>
      <p:sp>
        <p:nvSpPr>
          <p:cNvPr id="8" name="Text Placeholder 7">
            <a:extLst>
              <a:ext uri="{FF2B5EF4-FFF2-40B4-BE49-F238E27FC236}">
                <a16:creationId xmlns:a16="http://schemas.microsoft.com/office/drawing/2014/main" id="{3FC177FC-A223-4236-ACEE-54242A3C6689}"/>
              </a:ext>
            </a:extLst>
          </p:cNvPr>
          <p:cNvSpPr>
            <a:spLocks noGrp="1"/>
          </p:cNvSpPr>
          <p:nvPr>
            <p:ph type="body" sz="quarter" idx="10"/>
          </p:nvPr>
        </p:nvSpPr>
        <p:spPr/>
        <p:txBody>
          <a:bodyPr/>
          <a:lstStyle/>
          <a:p>
            <a:r>
              <a:rPr lang="en-US" dirty="0"/>
              <a:t>POVERTY RELATED ADVERSITY</a:t>
            </a:r>
          </a:p>
        </p:txBody>
      </p:sp>
    </p:spTree>
    <p:extLst>
      <p:ext uri="{BB962C8B-B14F-4D97-AF65-F5344CB8AC3E}">
        <p14:creationId xmlns:p14="http://schemas.microsoft.com/office/powerpoint/2010/main" val="33612801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FEFACB5-27AC-4C34-96B2-2FB15F6838A6}"/>
              </a:ext>
            </a:extLst>
          </p:cNvPr>
          <p:cNvSpPr>
            <a:spLocks noGrp="1"/>
          </p:cNvSpPr>
          <p:nvPr>
            <p:ph idx="1"/>
          </p:nvPr>
        </p:nvSpPr>
        <p:spPr/>
        <p:txBody>
          <a:bodyPr/>
          <a:lstStyle/>
          <a:p>
            <a:pPr marL="0" indent="0">
              <a:buNone/>
            </a:pPr>
            <a:r>
              <a:rPr lang="en-US" sz="3200" dirty="0">
                <a:latin typeface="+mj-lt"/>
              </a:rPr>
              <a:t>Support the family before the needs escalate to a hotline report.</a:t>
            </a:r>
          </a:p>
          <a:p>
            <a:r>
              <a:rPr lang="en-US" sz="2000" dirty="0">
                <a:latin typeface="+mj-lt"/>
              </a:rPr>
              <a:t>What basic supports could you provide the family?</a:t>
            </a:r>
          </a:p>
          <a:p>
            <a:pPr lvl="1"/>
            <a:r>
              <a:rPr lang="en-US" sz="1600" dirty="0">
                <a:latin typeface="+mj-lt"/>
              </a:rPr>
              <a:t>Referrals for rent assistance</a:t>
            </a:r>
          </a:p>
          <a:p>
            <a:pPr lvl="1"/>
            <a:r>
              <a:rPr lang="en-US" sz="1600" dirty="0">
                <a:latin typeface="+mj-lt"/>
              </a:rPr>
              <a:t>Food banks</a:t>
            </a:r>
          </a:p>
          <a:p>
            <a:pPr lvl="1"/>
            <a:r>
              <a:rPr lang="en-US" sz="1600" dirty="0">
                <a:latin typeface="+mj-lt"/>
              </a:rPr>
              <a:t>Application for medical coverage</a:t>
            </a:r>
          </a:p>
          <a:p>
            <a:pPr lvl="1"/>
            <a:r>
              <a:rPr lang="en-US" sz="1600" dirty="0">
                <a:latin typeface="+mj-lt"/>
              </a:rPr>
              <a:t>Mental health resources</a:t>
            </a:r>
            <a:endParaRPr lang="en-US" sz="2000" dirty="0">
              <a:latin typeface="+mj-lt"/>
            </a:endParaRPr>
          </a:p>
          <a:p>
            <a:r>
              <a:rPr lang="en-US" sz="2000" dirty="0">
                <a:latin typeface="+mj-lt"/>
              </a:rPr>
              <a:t>Can you partner with other community supports?</a:t>
            </a:r>
          </a:p>
          <a:p>
            <a:pPr lvl="1"/>
            <a:r>
              <a:rPr lang="en-US" sz="1600" dirty="0">
                <a:latin typeface="+mj-lt"/>
              </a:rPr>
              <a:t>Identify who else is working with the family and elicit help</a:t>
            </a:r>
          </a:p>
          <a:p>
            <a:pPr lvl="1"/>
            <a:r>
              <a:rPr lang="en-US" sz="1600" dirty="0">
                <a:latin typeface="+mj-lt"/>
              </a:rPr>
              <a:t>Rally around the family struggling</a:t>
            </a:r>
          </a:p>
          <a:p>
            <a:pPr algn="ctr"/>
            <a:endParaRPr lang="en-US" dirty="0"/>
          </a:p>
        </p:txBody>
      </p:sp>
      <p:sp>
        <p:nvSpPr>
          <p:cNvPr id="6" name="Title 5">
            <a:extLst>
              <a:ext uri="{FF2B5EF4-FFF2-40B4-BE49-F238E27FC236}">
                <a16:creationId xmlns:a16="http://schemas.microsoft.com/office/drawing/2014/main" id="{A743434B-4977-48D2-BA91-05E34CCB81EA}"/>
              </a:ext>
            </a:extLst>
          </p:cNvPr>
          <p:cNvSpPr>
            <a:spLocks noGrp="1"/>
          </p:cNvSpPr>
          <p:nvPr>
            <p:ph type="ctrTitle"/>
          </p:nvPr>
        </p:nvSpPr>
        <p:spPr/>
        <p:txBody>
          <a:bodyPr/>
          <a:lstStyle/>
          <a:p>
            <a:r>
              <a:rPr lang="en-US" dirty="0"/>
              <a:t>POVERTY IN CHILD WELFARE</a:t>
            </a:r>
          </a:p>
        </p:txBody>
      </p:sp>
      <p:sp>
        <p:nvSpPr>
          <p:cNvPr id="8" name="Text Placeholder 7">
            <a:extLst>
              <a:ext uri="{FF2B5EF4-FFF2-40B4-BE49-F238E27FC236}">
                <a16:creationId xmlns:a16="http://schemas.microsoft.com/office/drawing/2014/main" id="{3FC177FC-A223-4236-ACEE-54242A3C6689}"/>
              </a:ext>
            </a:extLst>
          </p:cNvPr>
          <p:cNvSpPr>
            <a:spLocks noGrp="1"/>
          </p:cNvSpPr>
          <p:nvPr>
            <p:ph type="body" sz="quarter" idx="10"/>
          </p:nvPr>
        </p:nvSpPr>
        <p:spPr/>
        <p:txBody>
          <a:bodyPr/>
          <a:lstStyle/>
          <a:p>
            <a:r>
              <a:rPr lang="en-US" dirty="0"/>
              <a:t>DIFFERENT WAY OF THINKING</a:t>
            </a:r>
          </a:p>
        </p:txBody>
      </p:sp>
      <p:sp>
        <p:nvSpPr>
          <p:cNvPr id="11" name="Text Placeholder 10">
            <a:extLst>
              <a:ext uri="{FF2B5EF4-FFF2-40B4-BE49-F238E27FC236}">
                <a16:creationId xmlns:a16="http://schemas.microsoft.com/office/drawing/2014/main" id="{4588E25C-A575-43FA-97A1-37045CF07743}"/>
              </a:ext>
            </a:extLst>
          </p:cNvPr>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5621251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44F35083-764E-4962-8881-ADF6E10636A4}"/>
              </a:ext>
            </a:extLst>
          </p:cNvPr>
          <p:cNvSpPr>
            <a:spLocks noGrp="1"/>
          </p:cNvSpPr>
          <p:nvPr>
            <p:ph idx="1"/>
          </p:nvPr>
        </p:nvSpPr>
        <p:spPr/>
        <p:txBody>
          <a:bodyPr/>
          <a:lstStyle/>
          <a:p>
            <a:pPr marL="0" indent="0">
              <a:buNone/>
            </a:pPr>
            <a:endParaRPr lang="en-US" sz="1800" dirty="0"/>
          </a:p>
        </p:txBody>
      </p:sp>
      <p:sp>
        <p:nvSpPr>
          <p:cNvPr id="6" name="Title 5">
            <a:extLst>
              <a:ext uri="{FF2B5EF4-FFF2-40B4-BE49-F238E27FC236}">
                <a16:creationId xmlns:a16="http://schemas.microsoft.com/office/drawing/2014/main" id="{2F52E810-B614-4924-81FC-DAF61BF9B87B}"/>
              </a:ext>
            </a:extLst>
          </p:cNvPr>
          <p:cNvSpPr>
            <a:spLocks noGrp="1"/>
          </p:cNvSpPr>
          <p:nvPr>
            <p:ph type="ctrTitle"/>
          </p:nvPr>
        </p:nvSpPr>
        <p:spPr/>
        <p:txBody>
          <a:bodyPr/>
          <a:lstStyle/>
          <a:p>
            <a:r>
              <a:rPr lang="en-US" dirty="0"/>
              <a:t>Presented by</a:t>
            </a:r>
          </a:p>
        </p:txBody>
      </p:sp>
      <p:sp>
        <p:nvSpPr>
          <p:cNvPr id="8" name="Text Placeholder 7">
            <a:extLst>
              <a:ext uri="{FF2B5EF4-FFF2-40B4-BE49-F238E27FC236}">
                <a16:creationId xmlns:a16="http://schemas.microsoft.com/office/drawing/2014/main" id="{8619D820-B5CE-4C37-8411-0A2F18BE6C67}"/>
              </a:ext>
            </a:extLst>
          </p:cNvPr>
          <p:cNvSpPr>
            <a:spLocks noGrp="1"/>
          </p:cNvSpPr>
          <p:nvPr>
            <p:ph type="body" sz="quarter" idx="10"/>
          </p:nvPr>
        </p:nvSpPr>
        <p:spPr/>
        <p:txBody>
          <a:bodyPr/>
          <a:lstStyle/>
          <a:p>
            <a:endParaRPr lang="en-US"/>
          </a:p>
        </p:txBody>
      </p:sp>
      <p:sp>
        <p:nvSpPr>
          <p:cNvPr id="9" name="Text Placeholder 8">
            <a:extLst>
              <a:ext uri="{FF2B5EF4-FFF2-40B4-BE49-F238E27FC236}">
                <a16:creationId xmlns:a16="http://schemas.microsoft.com/office/drawing/2014/main" id="{D8FD5A6C-4312-4356-9A55-C4B943AB60D5}"/>
              </a:ext>
            </a:extLst>
          </p:cNvPr>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39680392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D938F08-AC4E-466C-B3CC-6629717AD1CC}"/>
              </a:ext>
            </a:extLst>
          </p:cNvPr>
          <p:cNvSpPr>
            <a:spLocks noGrp="1"/>
          </p:cNvSpPr>
          <p:nvPr>
            <p:ph type="ctrTitle"/>
          </p:nvPr>
        </p:nvSpPr>
        <p:spPr/>
        <p:txBody>
          <a:bodyPr/>
          <a:lstStyle/>
          <a:p>
            <a:r>
              <a:rPr lang="en-US" dirty="0"/>
              <a:t>MAKING A REPORT</a:t>
            </a:r>
          </a:p>
        </p:txBody>
      </p:sp>
      <p:sp>
        <p:nvSpPr>
          <p:cNvPr id="7" name="Text Placeholder 6">
            <a:extLst>
              <a:ext uri="{FF2B5EF4-FFF2-40B4-BE49-F238E27FC236}">
                <a16:creationId xmlns:a16="http://schemas.microsoft.com/office/drawing/2014/main" id="{AB150AB5-C566-4D6B-B5C9-93344C14A845}"/>
              </a:ext>
            </a:extLst>
          </p:cNvPr>
          <p:cNvSpPr>
            <a:spLocks noGrp="1"/>
          </p:cNvSpPr>
          <p:nvPr>
            <p:ph type="body" sz="quarter" idx="12"/>
          </p:nvPr>
        </p:nvSpPr>
        <p:spPr/>
        <p:txBody>
          <a:bodyPr/>
          <a:lstStyle/>
          <a:p>
            <a:r>
              <a:rPr lang="en-US" dirty="0"/>
              <a:t>What do you need to do?</a:t>
            </a:r>
          </a:p>
        </p:txBody>
      </p:sp>
      <p:pic>
        <p:nvPicPr>
          <p:cNvPr id="3" name="Picture Placeholder 2">
            <a:extLst>
              <a:ext uri="{FF2B5EF4-FFF2-40B4-BE49-F238E27FC236}">
                <a16:creationId xmlns:a16="http://schemas.microsoft.com/office/drawing/2014/main" id="{D1BE5038-CCE6-400F-AB2A-36BC567DFCE5}"/>
              </a:ext>
            </a:extLst>
          </p:cNvPr>
          <p:cNvPicPr>
            <a:picLocks noGrp="1" noChangeAspect="1"/>
          </p:cNvPicPr>
          <p:nvPr>
            <p:ph type="pic" sz="quarter" idx="13"/>
          </p:nvPr>
        </p:nvPicPr>
        <p:blipFill rotWithShape="1">
          <a:blip r:embed="rId2">
            <a:grayscl/>
            <a:extLst>
              <a:ext uri="{28A0092B-C50C-407E-A947-70E740481C1C}">
                <a14:useLocalDpi xmlns:a14="http://schemas.microsoft.com/office/drawing/2010/main" val="0"/>
              </a:ext>
            </a:extLst>
          </a:blip>
          <a:srcRect l="-422" t="5365" r="422" b="27895"/>
          <a:stretch/>
        </p:blipFill>
        <p:spPr>
          <a:xfrm>
            <a:off x="2831038" y="1563680"/>
            <a:ext cx="3467293" cy="3467293"/>
          </a:xfrm>
        </p:spPr>
      </p:pic>
      <p:sp>
        <p:nvSpPr>
          <p:cNvPr id="9" name="Text Placeholder 8">
            <a:extLst>
              <a:ext uri="{FF2B5EF4-FFF2-40B4-BE49-F238E27FC236}">
                <a16:creationId xmlns:a16="http://schemas.microsoft.com/office/drawing/2014/main" id="{D4328383-6F6B-4E65-8B68-6100B1DA2965}"/>
              </a:ext>
            </a:extLst>
          </p:cNvPr>
          <p:cNvSpPr>
            <a:spLocks noGrp="1"/>
          </p:cNvSpPr>
          <p:nvPr>
            <p:ph type="body" sz="quarter" idx="14"/>
          </p:nvPr>
        </p:nvSpPr>
        <p:spPr/>
        <p:txBody>
          <a:bodyPr/>
          <a:lstStyle/>
          <a:p>
            <a:endParaRPr lang="en-US"/>
          </a:p>
        </p:txBody>
      </p:sp>
    </p:spTree>
    <p:extLst>
      <p:ext uri="{BB962C8B-B14F-4D97-AF65-F5344CB8AC3E}">
        <p14:creationId xmlns:p14="http://schemas.microsoft.com/office/powerpoint/2010/main" val="6847779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0BFFE9C1-E78F-46A5-91AB-7899D001B707}"/>
              </a:ext>
            </a:extLst>
          </p:cNvPr>
          <p:cNvSpPr>
            <a:spLocks noGrp="1"/>
          </p:cNvSpPr>
          <p:nvPr>
            <p:ph idx="1"/>
          </p:nvPr>
        </p:nvSpPr>
        <p:spPr>
          <a:xfrm>
            <a:off x="628649" y="1608058"/>
            <a:ext cx="8009877" cy="4287416"/>
          </a:xfrm>
        </p:spPr>
        <p:txBody>
          <a:bodyPr/>
          <a:lstStyle/>
          <a:p>
            <a:pPr marL="457200" indent="-457200">
              <a:lnSpc>
                <a:spcPct val="100000"/>
              </a:lnSpc>
              <a:buClr>
                <a:srgbClr val="515151"/>
              </a:buClr>
              <a:defRPr/>
            </a:pPr>
            <a:r>
              <a:rPr lang="en-US" altLang="en-US" sz="3500" b="1" dirty="0">
                <a:solidFill>
                  <a:srgbClr val="515151"/>
                </a:solidFill>
                <a:latin typeface="Arial" panose="020B0604020202020204" pitchFamily="34" charset="0"/>
                <a:cs typeface="Arial" panose="020B0604020202020204" pitchFamily="34" charset="0"/>
              </a:rPr>
              <a:t>Telephone: 1-800-922-5330</a:t>
            </a:r>
          </a:p>
          <a:p>
            <a:pPr marL="914400" lvl="1" indent="-457200">
              <a:lnSpc>
                <a:spcPct val="100000"/>
              </a:lnSpc>
              <a:defRPr/>
            </a:pPr>
            <a:r>
              <a:rPr lang="en-US" altLang="en-US" sz="3100" dirty="0">
                <a:latin typeface="Arial" panose="020B0604020202020204" pitchFamily="34" charset="0"/>
                <a:cs typeface="Arial" panose="020B0604020202020204" pitchFamily="34" charset="0"/>
              </a:rPr>
              <a:t>Operates 24/7, including weekends and holidays</a:t>
            </a:r>
            <a:endParaRPr lang="en-US" altLang="en-US" sz="2400"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pPr marL="457200" indent="-457200">
              <a:lnSpc>
                <a:spcPct val="100000"/>
              </a:lnSpc>
              <a:buClr>
                <a:srgbClr val="515151"/>
              </a:buClr>
              <a:defRPr/>
            </a:pPr>
            <a:r>
              <a:rPr lang="en-US" altLang="en-US" sz="3500" b="1" dirty="0">
                <a:solidFill>
                  <a:srgbClr val="515151"/>
                </a:solidFill>
                <a:latin typeface="Arial" panose="020B0604020202020204" pitchFamily="34" charset="0"/>
                <a:cs typeface="Arial" panose="020B0604020202020204" pitchFamily="34" charset="0"/>
              </a:rPr>
              <a:t>Online: www.dcf.ks.gov</a:t>
            </a:r>
          </a:p>
          <a:p>
            <a:pPr marL="914400" lvl="1" indent="-457200">
              <a:lnSpc>
                <a:spcPct val="100000"/>
              </a:lnSpc>
              <a:defRPr/>
            </a:pPr>
            <a:r>
              <a:rPr lang="en-US" altLang="en-US" sz="3100" dirty="0">
                <a:latin typeface="Arial" panose="020B0604020202020204" pitchFamily="34" charset="0"/>
                <a:cs typeface="Arial" panose="020B0604020202020204" pitchFamily="34" charset="0"/>
              </a:rPr>
              <a:t>Recommended use of Internet Explorer</a:t>
            </a:r>
          </a:p>
          <a:p>
            <a:pPr marL="914400" lvl="1" indent="-457200">
              <a:lnSpc>
                <a:spcPct val="100000"/>
              </a:lnSpc>
              <a:defRPr/>
            </a:pPr>
            <a:r>
              <a:rPr lang="en-US" altLang="en-US" sz="3100" i="1" dirty="0">
                <a:latin typeface="Arial" panose="020B0604020202020204" pitchFamily="34" charset="0"/>
                <a:cs typeface="Arial" panose="020B0604020202020204" pitchFamily="34" charset="0"/>
              </a:rPr>
              <a:t>Quick Guide—How to make an online report </a:t>
            </a:r>
            <a:r>
              <a:rPr lang="en-US" altLang="en-US" sz="3100" dirty="0">
                <a:latin typeface="Arial" panose="020B0604020202020204" pitchFamily="34" charset="0"/>
                <a:cs typeface="Arial" panose="020B0604020202020204" pitchFamily="34" charset="0"/>
              </a:rPr>
              <a:t>is available on the DCF website</a:t>
            </a:r>
            <a:endParaRPr lang="en-US" altLang="en-US" sz="2400" dirty="0">
              <a:latin typeface="Arial" panose="020B0604020202020204" pitchFamily="34" charset="0"/>
              <a:cs typeface="Arial" panose="020B0604020202020204" pitchFamily="34" charset="0"/>
            </a:endParaRPr>
          </a:p>
          <a:p>
            <a:endParaRPr lang="en-US" dirty="0"/>
          </a:p>
        </p:txBody>
      </p:sp>
      <p:sp>
        <p:nvSpPr>
          <p:cNvPr id="2" name="Title 1">
            <a:extLst>
              <a:ext uri="{FF2B5EF4-FFF2-40B4-BE49-F238E27FC236}">
                <a16:creationId xmlns:a16="http://schemas.microsoft.com/office/drawing/2014/main" id="{2D151B84-66B3-4D5B-B563-CF772B6FF935}"/>
              </a:ext>
            </a:extLst>
          </p:cNvPr>
          <p:cNvSpPr>
            <a:spLocks noGrp="1"/>
          </p:cNvSpPr>
          <p:nvPr>
            <p:ph type="ctrTitle"/>
          </p:nvPr>
        </p:nvSpPr>
        <p:spPr/>
        <p:txBody>
          <a:bodyPr/>
          <a:lstStyle/>
          <a:p>
            <a:r>
              <a:rPr lang="en-US" dirty="0"/>
              <a:t>MAKING A REPORT</a:t>
            </a:r>
          </a:p>
        </p:txBody>
      </p:sp>
      <p:sp>
        <p:nvSpPr>
          <p:cNvPr id="3" name="Text Placeholder 2">
            <a:extLst>
              <a:ext uri="{FF2B5EF4-FFF2-40B4-BE49-F238E27FC236}">
                <a16:creationId xmlns:a16="http://schemas.microsoft.com/office/drawing/2014/main" id="{A5433A4D-E7EB-4FEB-9E50-004AF65BCC29}"/>
              </a:ext>
            </a:extLst>
          </p:cNvPr>
          <p:cNvSpPr>
            <a:spLocks noGrp="1"/>
          </p:cNvSpPr>
          <p:nvPr>
            <p:ph type="body" sz="quarter" idx="10"/>
          </p:nvPr>
        </p:nvSpPr>
        <p:spPr/>
        <p:txBody>
          <a:bodyPr/>
          <a:lstStyle/>
          <a:p>
            <a:r>
              <a:rPr lang="en-US" dirty="0"/>
              <a:t>HOW ARE REPORTS RECEIVED?</a:t>
            </a:r>
          </a:p>
        </p:txBody>
      </p:sp>
      <p:sp>
        <p:nvSpPr>
          <p:cNvPr id="6" name="Text Placeholder 5">
            <a:extLst>
              <a:ext uri="{FF2B5EF4-FFF2-40B4-BE49-F238E27FC236}">
                <a16:creationId xmlns:a16="http://schemas.microsoft.com/office/drawing/2014/main" id="{B490D09E-37F6-489E-8117-5352996DCB48}"/>
              </a:ext>
            </a:extLst>
          </p:cNvPr>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23004090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F698002-3566-469F-9526-8C94C3C1C2FE}"/>
              </a:ext>
            </a:extLst>
          </p:cNvPr>
          <p:cNvSpPr>
            <a:spLocks noGrp="1"/>
          </p:cNvSpPr>
          <p:nvPr>
            <p:ph idx="1"/>
          </p:nvPr>
        </p:nvSpPr>
        <p:spPr/>
        <p:txBody>
          <a:bodyPr/>
          <a:lstStyle/>
          <a:p>
            <a:pPr>
              <a:lnSpc>
                <a:spcPct val="100000"/>
              </a:lnSpc>
              <a:defRPr/>
            </a:pPr>
            <a:r>
              <a:rPr lang="en-US" altLang="en-US" sz="3200" dirty="0">
                <a:latin typeface="Arial" panose="020B0604020202020204" pitchFamily="34" charset="0"/>
                <a:cs typeface="Arial" panose="020B0604020202020204" pitchFamily="34" charset="0"/>
              </a:rPr>
              <a:t>DCF received more than 73,000 reports on children in SFY 2019.</a:t>
            </a:r>
          </a:p>
          <a:p>
            <a:pPr marL="0" indent="0">
              <a:lnSpc>
                <a:spcPct val="100000"/>
              </a:lnSpc>
              <a:buNone/>
              <a:defRPr/>
            </a:pPr>
            <a:endParaRPr lang="en-US" altLang="en-US" sz="3200" dirty="0">
              <a:latin typeface="Arial" panose="020B0604020202020204" pitchFamily="34" charset="0"/>
              <a:cs typeface="Arial" panose="020B0604020202020204" pitchFamily="34" charset="0"/>
            </a:endParaRPr>
          </a:p>
          <a:p>
            <a:pPr>
              <a:lnSpc>
                <a:spcPct val="100000"/>
              </a:lnSpc>
              <a:defRPr/>
            </a:pPr>
            <a:r>
              <a:rPr lang="en-US" altLang="en-US" sz="3200" dirty="0">
                <a:latin typeface="Arial" panose="020B0604020202020204" pitchFamily="34" charset="0"/>
                <a:cs typeface="Arial" panose="020B0604020202020204" pitchFamily="34" charset="0"/>
              </a:rPr>
              <a:t>DCF received more than 91,000 reports of both child and adults in SFY 2019.</a:t>
            </a:r>
          </a:p>
          <a:p>
            <a:endParaRPr lang="en-US" dirty="0"/>
          </a:p>
        </p:txBody>
      </p:sp>
      <p:sp>
        <p:nvSpPr>
          <p:cNvPr id="3" name="Title 2">
            <a:extLst>
              <a:ext uri="{FF2B5EF4-FFF2-40B4-BE49-F238E27FC236}">
                <a16:creationId xmlns:a16="http://schemas.microsoft.com/office/drawing/2014/main" id="{333EF669-3D14-4F59-964A-804AA33B789B}"/>
              </a:ext>
            </a:extLst>
          </p:cNvPr>
          <p:cNvSpPr>
            <a:spLocks noGrp="1"/>
          </p:cNvSpPr>
          <p:nvPr>
            <p:ph type="ctrTitle"/>
          </p:nvPr>
        </p:nvSpPr>
        <p:spPr>
          <a:xfrm>
            <a:off x="760781" y="173736"/>
            <a:ext cx="7607808" cy="535840"/>
          </a:xfrm>
        </p:spPr>
        <p:txBody>
          <a:bodyPr/>
          <a:lstStyle/>
          <a:p>
            <a:r>
              <a:rPr lang="en-US" dirty="0"/>
              <a:t>MAKING A REPORT</a:t>
            </a:r>
          </a:p>
        </p:txBody>
      </p:sp>
      <p:sp>
        <p:nvSpPr>
          <p:cNvPr id="4" name="Text Placeholder 3">
            <a:extLst>
              <a:ext uri="{FF2B5EF4-FFF2-40B4-BE49-F238E27FC236}">
                <a16:creationId xmlns:a16="http://schemas.microsoft.com/office/drawing/2014/main" id="{218D804A-6E3E-411C-AD20-6E205ED2615D}"/>
              </a:ext>
            </a:extLst>
          </p:cNvPr>
          <p:cNvSpPr>
            <a:spLocks noGrp="1"/>
          </p:cNvSpPr>
          <p:nvPr>
            <p:ph type="body" sz="quarter" idx="10"/>
          </p:nvPr>
        </p:nvSpPr>
        <p:spPr/>
        <p:txBody>
          <a:bodyPr/>
          <a:lstStyle/>
          <a:p>
            <a:r>
              <a:rPr lang="en-US" dirty="0"/>
              <a:t>DCF FACTS</a:t>
            </a:r>
          </a:p>
        </p:txBody>
      </p:sp>
      <p:sp>
        <p:nvSpPr>
          <p:cNvPr id="5" name="Text Placeholder 4">
            <a:extLst>
              <a:ext uri="{FF2B5EF4-FFF2-40B4-BE49-F238E27FC236}">
                <a16:creationId xmlns:a16="http://schemas.microsoft.com/office/drawing/2014/main" id="{4E3F267C-A3DC-4F0C-A471-8021C38EBFC2}"/>
              </a:ext>
            </a:extLst>
          </p:cNvPr>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12984290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33EF669-3D14-4F59-964A-804AA33B789B}"/>
              </a:ext>
            </a:extLst>
          </p:cNvPr>
          <p:cNvSpPr>
            <a:spLocks noGrp="1"/>
          </p:cNvSpPr>
          <p:nvPr>
            <p:ph type="ctrTitle"/>
          </p:nvPr>
        </p:nvSpPr>
        <p:spPr/>
        <p:txBody>
          <a:bodyPr/>
          <a:lstStyle/>
          <a:p>
            <a:r>
              <a:rPr lang="en-US" dirty="0"/>
              <a:t>MAKING A REPORT</a:t>
            </a:r>
          </a:p>
        </p:txBody>
      </p:sp>
      <p:sp>
        <p:nvSpPr>
          <p:cNvPr id="4" name="Text Placeholder 3">
            <a:extLst>
              <a:ext uri="{FF2B5EF4-FFF2-40B4-BE49-F238E27FC236}">
                <a16:creationId xmlns:a16="http://schemas.microsoft.com/office/drawing/2014/main" id="{218D804A-6E3E-411C-AD20-6E205ED2615D}"/>
              </a:ext>
            </a:extLst>
          </p:cNvPr>
          <p:cNvSpPr>
            <a:spLocks noGrp="1"/>
          </p:cNvSpPr>
          <p:nvPr>
            <p:ph type="body" sz="quarter" idx="10"/>
          </p:nvPr>
        </p:nvSpPr>
        <p:spPr/>
        <p:txBody>
          <a:bodyPr/>
          <a:lstStyle/>
          <a:p>
            <a:r>
              <a:rPr lang="en-US" sz="2800" dirty="0"/>
              <a:t>REPORTS RECEIVED AND ASSIGNED (CHILD)</a:t>
            </a:r>
          </a:p>
        </p:txBody>
      </p:sp>
      <p:sp>
        <p:nvSpPr>
          <p:cNvPr id="5" name="Text Placeholder 4">
            <a:extLst>
              <a:ext uri="{FF2B5EF4-FFF2-40B4-BE49-F238E27FC236}">
                <a16:creationId xmlns:a16="http://schemas.microsoft.com/office/drawing/2014/main" id="{4E3F267C-A3DC-4F0C-A471-8021C38EBFC2}"/>
              </a:ext>
            </a:extLst>
          </p:cNvPr>
          <p:cNvSpPr>
            <a:spLocks noGrp="1"/>
          </p:cNvSpPr>
          <p:nvPr>
            <p:ph type="body" sz="quarter" idx="11"/>
          </p:nvPr>
        </p:nvSpPr>
        <p:spPr/>
        <p:txBody>
          <a:bodyPr/>
          <a:lstStyle/>
          <a:p>
            <a:endParaRPr lang="en-US"/>
          </a:p>
        </p:txBody>
      </p:sp>
      <p:graphicFrame>
        <p:nvGraphicFramePr>
          <p:cNvPr id="11" name="Content Placeholder 10">
            <a:extLst>
              <a:ext uri="{FF2B5EF4-FFF2-40B4-BE49-F238E27FC236}">
                <a16:creationId xmlns:a16="http://schemas.microsoft.com/office/drawing/2014/main" id="{0DA54B8B-E0F4-4645-A5E1-47F6B4888A3D}"/>
              </a:ext>
            </a:extLst>
          </p:cNvPr>
          <p:cNvGraphicFramePr>
            <a:graphicFrameLocks noGrp="1"/>
          </p:cNvGraphicFramePr>
          <p:nvPr>
            <p:ph idx="1"/>
          </p:nvPr>
        </p:nvGraphicFramePr>
        <p:xfrm>
          <a:off x="628650" y="1608138"/>
          <a:ext cx="7886700" cy="419258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82406325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4A05E12D-2759-4B2D-B686-9C97D24DB852}"/>
              </a:ext>
            </a:extLst>
          </p:cNvPr>
          <p:cNvSpPr>
            <a:spLocks noGrp="1"/>
          </p:cNvSpPr>
          <p:nvPr>
            <p:ph idx="1"/>
          </p:nvPr>
        </p:nvSpPr>
        <p:spPr/>
        <p:txBody>
          <a:bodyPr/>
          <a:lstStyle/>
          <a:p>
            <a:pPr marL="457200" indent="-457200">
              <a:lnSpc>
                <a:spcPct val="100000"/>
              </a:lnSpc>
              <a:buClr>
                <a:srgbClr val="313942"/>
              </a:buClr>
              <a:defRPr/>
            </a:pPr>
            <a:r>
              <a:rPr lang="en-US" dirty="0">
                <a:latin typeface="Arial" panose="020B0604020202020204" pitchFamily="34" charset="0"/>
                <a:cs typeface="Arial" panose="020B0604020202020204" pitchFamily="34" charset="0"/>
              </a:rPr>
              <a:t>Keep in mind it is often difficult for a child to disclose situations of abuse/neglect. The child may have been threatened not to tell. The child may feel ashamed, embarrassed, anxious or scared.</a:t>
            </a:r>
          </a:p>
          <a:p>
            <a:pPr marL="457200" indent="-457200">
              <a:lnSpc>
                <a:spcPct val="100000"/>
              </a:lnSpc>
              <a:buClr>
                <a:srgbClr val="313942"/>
              </a:buClr>
              <a:defRPr/>
            </a:pPr>
            <a:r>
              <a:rPr lang="en-US" dirty="0">
                <a:latin typeface="Arial" panose="020B0604020202020204" pitchFamily="34" charset="0"/>
                <a:cs typeface="Arial" panose="020B0604020202020204" pitchFamily="34" charset="0"/>
              </a:rPr>
              <a:t>Maintain a calm expression. The child’s story may be emotional. If expressions of shock or other emotions are displayed, the child may choose not to disclose. </a:t>
            </a:r>
          </a:p>
          <a:p>
            <a:pPr marL="457200" indent="-457200">
              <a:lnSpc>
                <a:spcPct val="100000"/>
              </a:lnSpc>
              <a:buClr>
                <a:srgbClr val="313942"/>
              </a:buClr>
              <a:defRPr/>
            </a:pPr>
            <a:r>
              <a:rPr lang="en-US" dirty="0">
                <a:latin typeface="Arial" panose="020B0604020202020204" pitchFamily="34" charset="0"/>
                <a:cs typeface="Arial" panose="020B0604020202020204" pitchFamily="34" charset="0"/>
              </a:rPr>
              <a:t>Limit questions to obtain only the minimal information need to make a report. Remember “a reason to suspect” is the criteria to make a report.</a:t>
            </a:r>
          </a:p>
          <a:p>
            <a:endParaRPr lang="en-US" dirty="0"/>
          </a:p>
        </p:txBody>
      </p:sp>
      <p:sp>
        <p:nvSpPr>
          <p:cNvPr id="5" name="Title 4">
            <a:extLst>
              <a:ext uri="{FF2B5EF4-FFF2-40B4-BE49-F238E27FC236}">
                <a16:creationId xmlns:a16="http://schemas.microsoft.com/office/drawing/2014/main" id="{8370A055-2EC4-40E4-B082-413F621FD1C0}"/>
              </a:ext>
            </a:extLst>
          </p:cNvPr>
          <p:cNvSpPr>
            <a:spLocks noGrp="1"/>
          </p:cNvSpPr>
          <p:nvPr>
            <p:ph type="ctrTitle"/>
          </p:nvPr>
        </p:nvSpPr>
        <p:spPr/>
        <p:txBody>
          <a:bodyPr/>
          <a:lstStyle/>
          <a:p>
            <a:r>
              <a:rPr lang="en-US" dirty="0"/>
              <a:t>MAKING A REPORT</a:t>
            </a:r>
          </a:p>
        </p:txBody>
      </p:sp>
      <p:sp>
        <p:nvSpPr>
          <p:cNvPr id="7" name="Text Placeholder 6">
            <a:extLst>
              <a:ext uri="{FF2B5EF4-FFF2-40B4-BE49-F238E27FC236}">
                <a16:creationId xmlns:a16="http://schemas.microsoft.com/office/drawing/2014/main" id="{7E6699A4-33D2-4EEB-8B4C-514A21F49891}"/>
              </a:ext>
            </a:extLst>
          </p:cNvPr>
          <p:cNvSpPr>
            <a:spLocks noGrp="1"/>
          </p:cNvSpPr>
          <p:nvPr>
            <p:ph type="body" sz="quarter" idx="10"/>
          </p:nvPr>
        </p:nvSpPr>
        <p:spPr/>
        <p:txBody>
          <a:bodyPr/>
          <a:lstStyle/>
          <a:p>
            <a:r>
              <a:rPr lang="en-US" dirty="0"/>
              <a:t>TIPS IF YOU SUSPECT ABUSE/NEGLECT</a:t>
            </a:r>
          </a:p>
        </p:txBody>
      </p:sp>
      <p:sp>
        <p:nvSpPr>
          <p:cNvPr id="8" name="Text Placeholder 7">
            <a:extLst>
              <a:ext uri="{FF2B5EF4-FFF2-40B4-BE49-F238E27FC236}">
                <a16:creationId xmlns:a16="http://schemas.microsoft.com/office/drawing/2014/main" id="{53FFD4B6-CF4C-41EC-AEF9-3549ABCEB310}"/>
              </a:ext>
            </a:extLst>
          </p:cNvPr>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34982464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4A05E12D-2759-4B2D-B686-9C97D24DB852}"/>
              </a:ext>
            </a:extLst>
          </p:cNvPr>
          <p:cNvSpPr>
            <a:spLocks noGrp="1"/>
          </p:cNvSpPr>
          <p:nvPr>
            <p:ph idx="1"/>
          </p:nvPr>
        </p:nvSpPr>
        <p:spPr/>
        <p:txBody>
          <a:bodyPr/>
          <a:lstStyle/>
          <a:p>
            <a:pPr marL="457200" indent="-457200">
              <a:lnSpc>
                <a:spcPct val="100000"/>
              </a:lnSpc>
              <a:buClr>
                <a:srgbClr val="313942"/>
              </a:buClr>
              <a:defRPr/>
            </a:pPr>
            <a:r>
              <a:rPr lang="en-US" dirty="0">
                <a:latin typeface="Arial" panose="020B0604020202020204" pitchFamily="34" charset="0"/>
                <a:cs typeface="Arial" panose="020B0604020202020204" pitchFamily="34" charset="0"/>
              </a:rPr>
              <a:t>Do not put words in the child’s mouth. Asking leading questions may unintentionally alter the facts of the case. A report may be made without asking for additional details. </a:t>
            </a:r>
          </a:p>
          <a:p>
            <a:pPr marL="914400" lvl="1" indent="-457200">
              <a:lnSpc>
                <a:spcPct val="100000"/>
              </a:lnSpc>
              <a:buClr>
                <a:srgbClr val="313942"/>
              </a:buClr>
              <a:defRPr/>
            </a:pPr>
            <a:r>
              <a:rPr lang="en-US" sz="1800" dirty="0">
                <a:latin typeface="Arial" panose="020B0604020202020204" pitchFamily="34" charset="0"/>
                <a:cs typeface="Arial" panose="020B0604020202020204" pitchFamily="34" charset="0"/>
              </a:rPr>
              <a:t>Leading question example: “Did your father hit you with a belt?”</a:t>
            </a:r>
          </a:p>
          <a:p>
            <a:pPr marL="457200" indent="-457200">
              <a:lnSpc>
                <a:spcPct val="100000"/>
              </a:lnSpc>
              <a:buClr>
                <a:srgbClr val="313942"/>
              </a:buClr>
              <a:defRPr/>
            </a:pPr>
            <a:r>
              <a:rPr lang="en-US" dirty="0">
                <a:latin typeface="Arial" panose="020B0604020202020204" pitchFamily="34" charset="0"/>
                <a:cs typeface="Arial" panose="020B0604020202020204" pitchFamily="34" charset="0"/>
              </a:rPr>
              <a:t>Do not promote the child to keep the disclosure a secret. Reassure the child, and explain you will call someone who can help.</a:t>
            </a:r>
          </a:p>
          <a:p>
            <a:pPr marL="457200" indent="-457200">
              <a:lnSpc>
                <a:spcPct val="100000"/>
              </a:lnSpc>
              <a:buClr>
                <a:srgbClr val="313942"/>
              </a:buClr>
              <a:defRPr/>
            </a:pPr>
            <a:r>
              <a:rPr lang="en-US" dirty="0">
                <a:latin typeface="Arial" panose="020B0604020202020204" pitchFamily="34" charset="0"/>
                <a:cs typeface="Arial" panose="020B0604020202020204" pitchFamily="34" charset="0"/>
              </a:rPr>
              <a:t>Reassure the child the information will not be shared with peers or anyone who does not need to know to keep him/her safe.</a:t>
            </a:r>
          </a:p>
          <a:p>
            <a:endParaRPr lang="en-US" dirty="0"/>
          </a:p>
        </p:txBody>
      </p:sp>
      <p:sp>
        <p:nvSpPr>
          <p:cNvPr id="5" name="Title 4">
            <a:extLst>
              <a:ext uri="{FF2B5EF4-FFF2-40B4-BE49-F238E27FC236}">
                <a16:creationId xmlns:a16="http://schemas.microsoft.com/office/drawing/2014/main" id="{8370A055-2EC4-40E4-B082-413F621FD1C0}"/>
              </a:ext>
            </a:extLst>
          </p:cNvPr>
          <p:cNvSpPr>
            <a:spLocks noGrp="1"/>
          </p:cNvSpPr>
          <p:nvPr>
            <p:ph type="ctrTitle"/>
          </p:nvPr>
        </p:nvSpPr>
        <p:spPr/>
        <p:txBody>
          <a:bodyPr/>
          <a:lstStyle/>
          <a:p>
            <a:r>
              <a:rPr lang="en-US" dirty="0"/>
              <a:t>MAKING A REPORT</a:t>
            </a:r>
          </a:p>
        </p:txBody>
      </p:sp>
      <p:sp>
        <p:nvSpPr>
          <p:cNvPr id="7" name="Text Placeholder 6">
            <a:extLst>
              <a:ext uri="{FF2B5EF4-FFF2-40B4-BE49-F238E27FC236}">
                <a16:creationId xmlns:a16="http://schemas.microsoft.com/office/drawing/2014/main" id="{7E6699A4-33D2-4EEB-8B4C-514A21F49891}"/>
              </a:ext>
            </a:extLst>
          </p:cNvPr>
          <p:cNvSpPr>
            <a:spLocks noGrp="1"/>
          </p:cNvSpPr>
          <p:nvPr>
            <p:ph type="body" sz="quarter" idx="10"/>
          </p:nvPr>
        </p:nvSpPr>
        <p:spPr/>
        <p:txBody>
          <a:bodyPr/>
          <a:lstStyle/>
          <a:p>
            <a:r>
              <a:rPr lang="en-US" dirty="0"/>
              <a:t>TIPS IF YOU SUSPECT ABUSE/NEGLECT</a:t>
            </a:r>
          </a:p>
        </p:txBody>
      </p:sp>
      <p:sp>
        <p:nvSpPr>
          <p:cNvPr id="8" name="Text Placeholder 7">
            <a:extLst>
              <a:ext uri="{FF2B5EF4-FFF2-40B4-BE49-F238E27FC236}">
                <a16:creationId xmlns:a16="http://schemas.microsoft.com/office/drawing/2014/main" id="{53FFD4B6-CF4C-41EC-AEF9-3549ABCEB310}"/>
              </a:ext>
            </a:extLst>
          </p:cNvPr>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111842357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879A8D7-B8B0-4B9D-A2B0-14F560314F72}"/>
              </a:ext>
            </a:extLst>
          </p:cNvPr>
          <p:cNvSpPr>
            <a:spLocks noGrp="1"/>
          </p:cNvSpPr>
          <p:nvPr>
            <p:ph idx="1"/>
          </p:nvPr>
        </p:nvSpPr>
        <p:spPr/>
        <p:txBody>
          <a:bodyPr/>
          <a:lstStyle/>
          <a:p>
            <a:pPr marL="0" indent="0" algn="ctr">
              <a:buNone/>
            </a:pPr>
            <a:r>
              <a:rPr lang="en-US" sz="3200" dirty="0">
                <a:latin typeface="Arial" panose="020B0604020202020204" pitchFamily="34" charset="0"/>
                <a:cs typeface="Arial" panose="020B0604020202020204" pitchFamily="34" charset="0"/>
              </a:rPr>
              <a:t>It is important for reporters to leave contact information, so the KPRC Specialist will be able to connect with them to ask additional questions and gather additional information that may be essential in determining the safety of the child/adult.</a:t>
            </a:r>
          </a:p>
          <a:p>
            <a:endParaRPr lang="en-US" dirty="0"/>
          </a:p>
        </p:txBody>
      </p:sp>
      <p:sp>
        <p:nvSpPr>
          <p:cNvPr id="3" name="Title 2">
            <a:extLst>
              <a:ext uri="{FF2B5EF4-FFF2-40B4-BE49-F238E27FC236}">
                <a16:creationId xmlns:a16="http://schemas.microsoft.com/office/drawing/2014/main" id="{CB33E355-3A63-4584-BD04-3F5D2FBA5A93}"/>
              </a:ext>
            </a:extLst>
          </p:cNvPr>
          <p:cNvSpPr>
            <a:spLocks noGrp="1"/>
          </p:cNvSpPr>
          <p:nvPr>
            <p:ph type="ctrTitle"/>
          </p:nvPr>
        </p:nvSpPr>
        <p:spPr/>
        <p:txBody>
          <a:bodyPr/>
          <a:lstStyle/>
          <a:p>
            <a:r>
              <a:rPr lang="en-US" dirty="0"/>
              <a:t>MAKING A REPORT</a:t>
            </a:r>
          </a:p>
        </p:txBody>
      </p:sp>
      <p:sp>
        <p:nvSpPr>
          <p:cNvPr id="4" name="Text Placeholder 3">
            <a:extLst>
              <a:ext uri="{FF2B5EF4-FFF2-40B4-BE49-F238E27FC236}">
                <a16:creationId xmlns:a16="http://schemas.microsoft.com/office/drawing/2014/main" id="{3C941259-FDBE-488F-80F7-51FF812C6C29}"/>
              </a:ext>
            </a:extLst>
          </p:cNvPr>
          <p:cNvSpPr>
            <a:spLocks noGrp="1"/>
          </p:cNvSpPr>
          <p:nvPr>
            <p:ph type="body" sz="quarter" idx="10"/>
          </p:nvPr>
        </p:nvSpPr>
        <p:spPr/>
        <p:txBody>
          <a:bodyPr/>
          <a:lstStyle/>
          <a:p>
            <a:r>
              <a:rPr lang="en-US" dirty="0"/>
              <a:t>ADDITIONAL CONTACT</a:t>
            </a:r>
          </a:p>
        </p:txBody>
      </p:sp>
      <p:sp>
        <p:nvSpPr>
          <p:cNvPr id="5" name="Text Placeholder 4">
            <a:extLst>
              <a:ext uri="{FF2B5EF4-FFF2-40B4-BE49-F238E27FC236}">
                <a16:creationId xmlns:a16="http://schemas.microsoft.com/office/drawing/2014/main" id="{02E65BFF-AFE2-40BA-AA35-F96F53CE9488}"/>
              </a:ext>
            </a:extLst>
          </p:cNvPr>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377843548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7126F88-400F-4B61-9485-72AB3664FC4D}"/>
              </a:ext>
            </a:extLst>
          </p:cNvPr>
          <p:cNvSpPr>
            <a:spLocks noGrp="1"/>
          </p:cNvSpPr>
          <p:nvPr>
            <p:ph idx="1"/>
          </p:nvPr>
        </p:nvSpPr>
        <p:spPr/>
        <p:txBody>
          <a:bodyPr/>
          <a:lstStyle/>
          <a:p>
            <a:pPr marL="457200" lvl="0" indent="-457200">
              <a:lnSpc>
                <a:spcPct val="100000"/>
              </a:lnSpc>
              <a:spcBef>
                <a:spcPts val="0"/>
              </a:spcBef>
              <a:defRPr/>
            </a:pPr>
            <a:r>
              <a:rPr lang="en-US" sz="3500" dirty="0">
                <a:solidFill>
                  <a:prstClr val="black"/>
                </a:solidFill>
                <a:latin typeface="Arial" panose="020B0604020202020204" pitchFamily="34" charset="0"/>
                <a:cs typeface="Arial" panose="020B0604020202020204" pitchFamily="34" charset="0"/>
              </a:rPr>
              <a:t>Names </a:t>
            </a:r>
          </a:p>
          <a:p>
            <a:pPr marL="914400" lvl="1" indent="-457200">
              <a:lnSpc>
                <a:spcPct val="100000"/>
              </a:lnSpc>
              <a:spcBef>
                <a:spcPts val="0"/>
              </a:spcBef>
              <a:defRPr/>
            </a:pPr>
            <a:r>
              <a:rPr lang="en-US" sz="1800" dirty="0">
                <a:solidFill>
                  <a:prstClr val="black"/>
                </a:solidFill>
                <a:latin typeface="Arial" panose="020B0604020202020204" pitchFamily="34" charset="0"/>
                <a:cs typeface="Arial" panose="020B0604020202020204" pitchFamily="34" charset="0"/>
              </a:rPr>
              <a:t>Victim, person causing harm, caregiver, siblings, witness, relatives, others in the household, </a:t>
            </a:r>
            <a:r>
              <a:rPr lang="en-US" sz="1800" dirty="0" err="1">
                <a:solidFill>
                  <a:prstClr val="black"/>
                </a:solidFill>
                <a:latin typeface="Arial" panose="020B0604020202020204" pitchFamily="34" charset="0"/>
                <a:cs typeface="Arial" panose="020B0604020202020204" pitchFamily="34" charset="0"/>
              </a:rPr>
              <a:t>etc</a:t>
            </a:r>
            <a:endParaRPr lang="en-US" sz="1800" dirty="0">
              <a:solidFill>
                <a:prstClr val="black"/>
              </a:solidFill>
              <a:latin typeface="Arial" panose="020B0604020202020204" pitchFamily="34" charset="0"/>
              <a:cs typeface="Arial" panose="020B0604020202020204" pitchFamily="34" charset="0"/>
            </a:endParaRPr>
          </a:p>
          <a:p>
            <a:pPr marL="457200" lvl="0" indent="-457200">
              <a:lnSpc>
                <a:spcPct val="100000"/>
              </a:lnSpc>
              <a:spcBef>
                <a:spcPts val="0"/>
              </a:spcBef>
              <a:defRPr/>
            </a:pPr>
            <a:r>
              <a:rPr lang="en-US" sz="3500" dirty="0">
                <a:solidFill>
                  <a:prstClr val="black"/>
                </a:solidFill>
                <a:latin typeface="Arial" panose="020B0604020202020204" pitchFamily="34" charset="0"/>
                <a:cs typeface="Arial" panose="020B0604020202020204" pitchFamily="34" charset="0"/>
              </a:rPr>
              <a:t>Address</a:t>
            </a:r>
          </a:p>
          <a:p>
            <a:pPr marL="457200" lvl="0" indent="-457200">
              <a:lnSpc>
                <a:spcPct val="100000"/>
              </a:lnSpc>
              <a:spcBef>
                <a:spcPts val="0"/>
              </a:spcBef>
              <a:defRPr/>
            </a:pPr>
            <a:r>
              <a:rPr lang="en-US" sz="3500" dirty="0">
                <a:solidFill>
                  <a:prstClr val="black"/>
                </a:solidFill>
                <a:latin typeface="Arial" panose="020B0604020202020204" pitchFamily="34" charset="0"/>
                <a:cs typeface="Arial" panose="020B0604020202020204" pitchFamily="34" charset="0"/>
              </a:rPr>
              <a:t>Phone numbers</a:t>
            </a:r>
          </a:p>
          <a:p>
            <a:pPr marL="457200" lvl="0" indent="-457200">
              <a:lnSpc>
                <a:spcPct val="100000"/>
              </a:lnSpc>
              <a:spcBef>
                <a:spcPts val="0"/>
              </a:spcBef>
              <a:defRPr/>
            </a:pPr>
            <a:r>
              <a:rPr lang="en-US" sz="3500" dirty="0">
                <a:solidFill>
                  <a:prstClr val="black"/>
                </a:solidFill>
                <a:latin typeface="Arial" panose="020B0604020202020204" pitchFamily="34" charset="0"/>
                <a:cs typeface="Arial" panose="020B0604020202020204" pitchFamily="34" charset="0"/>
              </a:rPr>
              <a:t>Date of birth and Social Security number</a:t>
            </a:r>
          </a:p>
          <a:p>
            <a:pPr marL="457200" lvl="0" indent="-457200">
              <a:lnSpc>
                <a:spcPct val="100000"/>
              </a:lnSpc>
              <a:spcBef>
                <a:spcPts val="0"/>
              </a:spcBef>
              <a:defRPr/>
            </a:pPr>
            <a:r>
              <a:rPr lang="en-US" sz="3500" dirty="0">
                <a:solidFill>
                  <a:prstClr val="black"/>
                </a:solidFill>
                <a:latin typeface="Arial" panose="020B0604020202020204" pitchFamily="34" charset="0"/>
                <a:cs typeface="Arial" panose="020B0604020202020204" pitchFamily="34" charset="0"/>
              </a:rPr>
              <a:t>Race and ethnicity</a:t>
            </a:r>
          </a:p>
          <a:p>
            <a:endParaRPr lang="en-US" dirty="0"/>
          </a:p>
        </p:txBody>
      </p:sp>
      <p:sp>
        <p:nvSpPr>
          <p:cNvPr id="3" name="Title 2">
            <a:extLst>
              <a:ext uri="{FF2B5EF4-FFF2-40B4-BE49-F238E27FC236}">
                <a16:creationId xmlns:a16="http://schemas.microsoft.com/office/drawing/2014/main" id="{21303243-16BE-4B15-9DEE-24616D3F73A3}"/>
              </a:ext>
            </a:extLst>
          </p:cNvPr>
          <p:cNvSpPr>
            <a:spLocks noGrp="1"/>
          </p:cNvSpPr>
          <p:nvPr>
            <p:ph type="ctrTitle"/>
          </p:nvPr>
        </p:nvSpPr>
        <p:spPr/>
        <p:txBody>
          <a:bodyPr/>
          <a:lstStyle/>
          <a:p>
            <a:r>
              <a:rPr lang="en-US" b="1" dirty="0"/>
              <a:t>MAKING A REPORT</a:t>
            </a:r>
            <a:endParaRPr lang="en-US" dirty="0"/>
          </a:p>
        </p:txBody>
      </p:sp>
      <p:sp>
        <p:nvSpPr>
          <p:cNvPr id="4" name="Text Placeholder 3">
            <a:extLst>
              <a:ext uri="{FF2B5EF4-FFF2-40B4-BE49-F238E27FC236}">
                <a16:creationId xmlns:a16="http://schemas.microsoft.com/office/drawing/2014/main" id="{F70F6E38-4CFA-4C45-8DFE-25AA4F26FD9C}"/>
              </a:ext>
            </a:extLst>
          </p:cNvPr>
          <p:cNvSpPr>
            <a:spLocks noGrp="1"/>
          </p:cNvSpPr>
          <p:nvPr>
            <p:ph type="body" sz="quarter" idx="10"/>
          </p:nvPr>
        </p:nvSpPr>
        <p:spPr/>
        <p:txBody>
          <a:bodyPr/>
          <a:lstStyle/>
          <a:p>
            <a:pPr lvl="0">
              <a:lnSpc>
                <a:spcPct val="100000"/>
              </a:lnSpc>
              <a:spcBef>
                <a:spcPts val="0"/>
              </a:spcBef>
            </a:pPr>
            <a:r>
              <a:rPr lang="en-US" dirty="0">
                <a:solidFill>
                  <a:prstClr val="white"/>
                </a:solidFill>
                <a:latin typeface="Calibri" panose="020F0502020204030204"/>
                <a:cs typeface="+mn-cs"/>
              </a:rPr>
              <a:t>INFORMATION YOU WILL NEED</a:t>
            </a:r>
            <a:endParaRPr lang="en-US" dirty="0"/>
          </a:p>
        </p:txBody>
      </p:sp>
      <p:sp>
        <p:nvSpPr>
          <p:cNvPr id="5" name="Text Placeholder 4">
            <a:extLst>
              <a:ext uri="{FF2B5EF4-FFF2-40B4-BE49-F238E27FC236}">
                <a16:creationId xmlns:a16="http://schemas.microsoft.com/office/drawing/2014/main" id="{4524711C-9C54-45A6-9479-E76131399FD1}"/>
              </a:ext>
            </a:extLst>
          </p:cNvPr>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343063476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7C646CB-89AB-49FB-A106-BEEBA6D040C2}"/>
              </a:ext>
            </a:extLst>
          </p:cNvPr>
          <p:cNvSpPr>
            <a:spLocks noGrp="1"/>
          </p:cNvSpPr>
          <p:nvPr>
            <p:ph idx="1"/>
          </p:nvPr>
        </p:nvSpPr>
        <p:spPr/>
        <p:txBody>
          <a:bodyPr/>
          <a:lstStyle/>
          <a:p>
            <a:pPr marL="0" indent="0">
              <a:lnSpc>
                <a:spcPct val="100000"/>
              </a:lnSpc>
              <a:buNone/>
              <a:defRPr/>
            </a:pPr>
            <a:r>
              <a:rPr lang="en-US" sz="3200" dirty="0">
                <a:latin typeface="Arial" panose="020B0604020202020204" pitchFamily="34" charset="0"/>
                <a:cs typeface="Arial" panose="020B0604020202020204" pitchFamily="34" charset="0"/>
              </a:rPr>
              <a:t>WHO…</a:t>
            </a:r>
          </a:p>
          <a:p>
            <a:pPr marL="457200" indent="-457200">
              <a:lnSpc>
                <a:spcPct val="100000"/>
              </a:lnSpc>
              <a:defRPr/>
            </a:pPr>
            <a:r>
              <a:rPr lang="en-US" dirty="0">
                <a:latin typeface="Arial" panose="020B0604020202020204" pitchFamily="34" charset="0"/>
                <a:cs typeface="Arial" panose="020B0604020202020204" pitchFamily="34" charset="0"/>
              </a:rPr>
              <a:t>Who was the person that caused harm or injury to the child(ren)?</a:t>
            </a:r>
          </a:p>
          <a:p>
            <a:pPr marL="457200" indent="-457200">
              <a:lnSpc>
                <a:spcPct val="100000"/>
              </a:lnSpc>
              <a:defRPr/>
            </a:pPr>
            <a:r>
              <a:rPr lang="en-US" dirty="0">
                <a:latin typeface="Arial" panose="020B0604020202020204" pitchFamily="34" charset="0"/>
                <a:cs typeface="Arial" panose="020B0604020202020204" pitchFamily="34" charset="0"/>
              </a:rPr>
              <a:t>Who else has knowledge of what occurred?</a:t>
            </a:r>
          </a:p>
          <a:p>
            <a:pPr marL="457200" indent="-457200">
              <a:lnSpc>
                <a:spcPct val="100000"/>
              </a:lnSpc>
              <a:defRPr/>
            </a:pPr>
            <a:r>
              <a:rPr lang="en-US" dirty="0">
                <a:latin typeface="Arial" panose="020B0604020202020204" pitchFamily="34" charset="0"/>
                <a:cs typeface="Arial" panose="020B0604020202020204" pitchFamily="34" charset="0"/>
              </a:rPr>
              <a:t>Who can protect the child(ren)?</a:t>
            </a:r>
          </a:p>
          <a:p>
            <a:pPr marL="457200" indent="-457200">
              <a:lnSpc>
                <a:spcPct val="100000"/>
              </a:lnSpc>
              <a:defRPr/>
            </a:pPr>
            <a:r>
              <a:rPr lang="en-US" dirty="0">
                <a:latin typeface="Arial" panose="020B0604020202020204" pitchFamily="34" charset="0"/>
                <a:cs typeface="Arial" panose="020B0604020202020204" pitchFamily="34" charset="0"/>
              </a:rPr>
              <a:t>Who all lives in the home?</a:t>
            </a:r>
          </a:p>
          <a:p>
            <a:pPr marL="0" indent="0">
              <a:buNone/>
            </a:pPr>
            <a:endParaRPr lang="en-US" dirty="0"/>
          </a:p>
        </p:txBody>
      </p:sp>
      <p:sp>
        <p:nvSpPr>
          <p:cNvPr id="3" name="Title 2">
            <a:extLst>
              <a:ext uri="{FF2B5EF4-FFF2-40B4-BE49-F238E27FC236}">
                <a16:creationId xmlns:a16="http://schemas.microsoft.com/office/drawing/2014/main" id="{9FB3FF4E-98F9-4ADD-B024-176A82A76388}"/>
              </a:ext>
            </a:extLst>
          </p:cNvPr>
          <p:cNvSpPr>
            <a:spLocks noGrp="1"/>
          </p:cNvSpPr>
          <p:nvPr>
            <p:ph type="ctrTitle"/>
          </p:nvPr>
        </p:nvSpPr>
        <p:spPr/>
        <p:txBody>
          <a:bodyPr/>
          <a:lstStyle/>
          <a:p>
            <a:r>
              <a:rPr lang="en-US" dirty="0"/>
              <a:t>MAKING A REPORT</a:t>
            </a:r>
          </a:p>
        </p:txBody>
      </p:sp>
      <p:sp>
        <p:nvSpPr>
          <p:cNvPr id="4" name="Text Placeholder 3">
            <a:extLst>
              <a:ext uri="{FF2B5EF4-FFF2-40B4-BE49-F238E27FC236}">
                <a16:creationId xmlns:a16="http://schemas.microsoft.com/office/drawing/2014/main" id="{2678FF2A-BBCC-4E0A-A4FD-ADBFACCBAF9D}"/>
              </a:ext>
            </a:extLst>
          </p:cNvPr>
          <p:cNvSpPr>
            <a:spLocks noGrp="1"/>
          </p:cNvSpPr>
          <p:nvPr>
            <p:ph type="body" sz="quarter" idx="10"/>
          </p:nvPr>
        </p:nvSpPr>
        <p:spPr/>
        <p:txBody>
          <a:bodyPr/>
          <a:lstStyle/>
          <a:p>
            <a:r>
              <a:rPr lang="en-US" b="1" dirty="0"/>
              <a:t>QUESTIONS YOU WILL BE ASKED</a:t>
            </a:r>
            <a:endParaRPr lang="en-US" dirty="0"/>
          </a:p>
        </p:txBody>
      </p:sp>
      <p:sp>
        <p:nvSpPr>
          <p:cNvPr id="5" name="Text Placeholder 4">
            <a:extLst>
              <a:ext uri="{FF2B5EF4-FFF2-40B4-BE49-F238E27FC236}">
                <a16:creationId xmlns:a16="http://schemas.microsoft.com/office/drawing/2014/main" id="{20E6927F-B94A-4742-AFD1-6DF5B0D4DDEA}"/>
              </a:ext>
            </a:extLst>
          </p:cNvPr>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115472663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7C646CB-89AB-49FB-A106-BEEBA6D040C2}"/>
              </a:ext>
            </a:extLst>
          </p:cNvPr>
          <p:cNvSpPr>
            <a:spLocks noGrp="1"/>
          </p:cNvSpPr>
          <p:nvPr>
            <p:ph idx="1"/>
          </p:nvPr>
        </p:nvSpPr>
        <p:spPr/>
        <p:txBody>
          <a:bodyPr/>
          <a:lstStyle/>
          <a:p>
            <a:pPr marL="0" indent="0">
              <a:lnSpc>
                <a:spcPct val="100000"/>
              </a:lnSpc>
              <a:buNone/>
              <a:defRPr/>
            </a:pPr>
            <a:r>
              <a:rPr lang="en-US" sz="2800" dirty="0">
                <a:latin typeface="Arial" panose="020B0604020202020204" pitchFamily="34" charset="0"/>
                <a:cs typeface="Arial" panose="020B0604020202020204" pitchFamily="34" charset="0"/>
              </a:rPr>
              <a:t>WHAT…</a:t>
            </a:r>
          </a:p>
          <a:p>
            <a:pPr marL="0" indent="0">
              <a:lnSpc>
                <a:spcPct val="100000"/>
              </a:lnSpc>
              <a:buNone/>
              <a:defRPr/>
            </a:pPr>
            <a:r>
              <a:rPr lang="en-US" dirty="0">
                <a:latin typeface="Arial" panose="020B0604020202020204" pitchFamily="34" charset="0"/>
                <a:cs typeface="Arial" panose="020B0604020202020204" pitchFamily="34" charset="0"/>
              </a:rPr>
              <a:t>•What did the victim say happened (provide details and exact statements)?</a:t>
            </a:r>
          </a:p>
          <a:p>
            <a:pPr marL="0" indent="0">
              <a:lnSpc>
                <a:spcPct val="100000"/>
              </a:lnSpc>
              <a:buNone/>
              <a:defRPr/>
            </a:pPr>
            <a:r>
              <a:rPr lang="en-US" dirty="0">
                <a:latin typeface="Arial" panose="020B0604020202020204" pitchFamily="34" charset="0"/>
                <a:cs typeface="Arial" panose="020B0604020202020204" pitchFamily="34" charset="0"/>
              </a:rPr>
              <a:t>• What were the circumstances surrounding the incident?</a:t>
            </a:r>
          </a:p>
          <a:p>
            <a:pPr marL="0" indent="0">
              <a:lnSpc>
                <a:spcPct val="100000"/>
              </a:lnSpc>
              <a:buNone/>
              <a:defRPr/>
            </a:pPr>
            <a:r>
              <a:rPr lang="en-US" dirty="0">
                <a:latin typeface="Arial" panose="020B0604020202020204" pitchFamily="34" charset="0"/>
                <a:cs typeface="Arial" panose="020B0604020202020204" pitchFamily="34" charset="0"/>
              </a:rPr>
              <a:t>• What have you observed regarding the concerns?</a:t>
            </a:r>
          </a:p>
          <a:p>
            <a:pPr marL="0" indent="0">
              <a:lnSpc>
                <a:spcPct val="100000"/>
              </a:lnSpc>
              <a:buNone/>
              <a:defRPr/>
            </a:pPr>
            <a:r>
              <a:rPr lang="en-US" dirty="0">
                <a:latin typeface="Arial" panose="020B0604020202020204" pitchFamily="34" charset="0"/>
                <a:cs typeface="Arial" panose="020B0604020202020204" pitchFamily="34" charset="0"/>
              </a:rPr>
              <a:t>• What does the child say about returning home?</a:t>
            </a:r>
          </a:p>
          <a:p>
            <a:pPr marL="0" indent="0">
              <a:lnSpc>
                <a:spcPct val="100000"/>
              </a:lnSpc>
              <a:buNone/>
              <a:defRPr/>
            </a:pPr>
            <a:r>
              <a:rPr lang="en-US" dirty="0">
                <a:latin typeface="Arial" panose="020B0604020202020204" pitchFamily="34" charset="0"/>
                <a:cs typeface="Arial" panose="020B0604020202020204" pitchFamily="34" charset="0"/>
              </a:rPr>
              <a:t>• What is the child’s functioning level?</a:t>
            </a:r>
          </a:p>
          <a:p>
            <a:pPr marL="0" indent="0">
              <a:lnSpc>
                <a:spcPct val="100000"/>
              </a:lnSpc>
              <a:buNone/>
              <a:defRPr/>
            </a:pPr>
            <a:r>
              <a:rPr lang="en-US" dirty="0">
                <a:latin typeface="Arial" panose="020B0604020202020204" pitchFamily="34" charset="0"/>
                <a:cs typeface="Arial" panose="020B0604020202020204" pitchFamily="34" charset="0"/>
              </a:rPr>
              <a:t>• What has your interaction been with caregiver?</a:t>
            </a:r>
          </a:p>
          <a:p>
            <a:pPr marL="0" indent="0">
              <a:lnSpc>
                <a:spcPct val="100000"/>
              </a:lnSpc>
              <a:buNone/>
              <a:defRPr/>
            </a:pPr>
            <a:r>
              <a:rPr lang="en-US" dirty="0">
                <a:latin typeface="Arial" panose="020B0604020202020204" pitchFamily="34" charset="0"/>
                <a:cs typeface="Arial" panose="020B0604020202020204" pitchFamily="34" charset="0"/>
              </a:rPr>
              <a:t>•What does the injury look like, if injury is present?</a:t>
            </a:r>
          </a:p>
          <a:p>
            <a:pPr marL="0" indent="0">
              <a:lnSpc>
                <a:spcPct val="100000"/>
              </a:lnSpc>
              <a:buNone/>
              <a:defRPr/>
            </a:pPr>
            <a:endParaRPr lang="en-US" dirty="0"/>
          </a:p>
        </p:txBody>
      </p:sp>
      <p:sp>
        <p:nvSpPr>
          <p:cNvPr id="3" name="Title 2">
            <a:extLst>
              <a:ext uri="{FF2B5EF4-FFF2-40B4-BE49-F238E27FC236}">
                <a16:creationId xmlns:a16="http://schemas.microsoft.com/office/drawing/2014/main" id="{9FB3FF4E-98F9-4ADD-B024-176A82A76388}"/>
              </a:ext>
            </a:extLst>
          </p:cNvPr>
          <p:cNvSpPr>
            <a:spLocks noGrp="1"/>
          </p:cNvSpPr>
          <p:nvPr>
            <p:ph type="ctrTitle"/>
          </p:nvPr>
        </p:nvSpPr>
        <p:spPr/>
        <p:txBody>
          <a:bodyPr/>
          <a:lstStyle/>
          <a:p>
            <a:r>
              <a:rPr lang="en-US" dirty="0"/>
              <a:t>MAKING A REPORT</a:t>
            </a:r>
          </a:p>
        </p:txBody>
      </p:sp>
      <p:sp>
        <p:nvSpPr>
          <p:cNvPr id="4" name="Text Placeholder 3">
            <a:extLst>
              <a:ext uri="{FF2B5EF4-FFF2-40B4-BE49-F238E27FC236}">
                <a16:creationId xmlns:a16="http://schemas.microsoft.com/office/drawing/2014/main" id="{2678FF2A-BBCC-4E0A-A4FD-ADBFACCBAF9D}"/>
              </a:ext>
            </a:extLst>
          </p:cNvPr>
          <p:cNvSpPr>
            <a:spLocks noGrp="1"/>
          </p:cNvSpPr>
          <p:nvPr>
            <p:ph type="body" sz="quarter" idx="10"/>
          </p:nvPr>
        </p:nvSpPr>
        <p:spPr/>
        <p:txBody>
          <a:bodyPr/>
          <a:lstStyle/>
          <a:p>
            <a:r>
              <a:rPr lang="en-US" b="1" dirty="0"/>
              <a:t>QUESTIONS YOU WILL BE ASKED</a:t>
            </a:r>
            <a:endParaRPr lang="en-US" dirty="0"/>
          </a:p>
        </p:txBody>
      </p:sp>
      <p:sp>
        <p:nvSpPr>
          <p:cNvPr id="5" name="Text Placeholder 4">
            <a:extLst>
              <a:ext uri="{FF2B5EF4-FFF2-40B4-BE49-F238E27FC236}">
                <a16:creationId xmlns:a16="http://schemas.microsoft.com/office/drawing/2014/main" id="{20E6927F-B94A-4742-AFD1-6DF5B0D4DDEA}"/>
              </a:ext>
            </a:extLst>
          </p:cNvPr>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4117292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F698002-3566-469F-9526-8C94C3C1C2FE}"/>
              </a:ext>
            </a:extLst>
          </p:cNvPr>
          <p:cNvSpPr>
            <a:spLocks noGrp="1"/>
          </p:cNvSpPr>
          <p:nvPr>
            <p:ph idx="1"/>
          </p:nvPr>
        </p:nvSpPr>
        <p:spPr/>
        <p:txBody>
          <a:bodyPr/>
          <a:lstStyle/>
          <a:p>
            <a:pPr marL="342900" indent="-342900">
              <a:defRPr/>
            </a:pPr>
            <a:r>
              <a:rPr lang="en-US" altLang="en-US" sz="2200" dirty="0">
                <a:latin typeface="Arial" panose="020B0604020202020204" pitchFamily="34" charset="0"/>
                <a:cs typeface="Arial" panose="020B0604020202020204" pitchFamily="34" charset="0"/>
              </a:rPr>
              <a:t>Recognize when poverty is impacting a family</a:t>
            </a:r>
          </a:p>
          <a:p>
            <a:pPr marL="342900" indent="-342900">
              <a:defRPr/>
            </a:pPr>
            <a:r>
              <a:rPr lang="en-US" altLang="en-US" sz="2200" dirty="0">
                <a:latin typeface="Arial" panose="020B0604020202020204" pitchFamily="34" charset="0"/>
                <a:cs typeface="Arial" panose="020B0604020202020204" pitchFamily="34" charset="0"/>
              </a:rPr>
              <a:t>Describe what to expect when calling the Kansas Protection Report Center</a:t>
            </a:r>
          </a:p>
          <a:p>
            <a:pPr marL="342900" indent="-342900">
              <a:defRPr/>
            </a:pPr>
            <a:r>
              <a:rPr lang="en-US" altLang="en-US" sz="2200" dirty="0">
                <a:latin typeface="Arial" panose="020B0604020202020204" pitchFamily="34" charset="0"/>
                <a:cs typeface="Arial" panose="020B0604020202020204" pitchFamily="34" charset="0"/>
              </a:rPr>
              <a:t>List allegation types for child abuse or neglect</a:t>
            </a:r>
          </a:p>
          <a:p>
            <a:pPr marL="342900" indent="-342900">
              <a:defRPr/>
            </a:pPr>
            <a:r>
              <a:rPr lang="en-US" altLang="en-US" sz="2200" dirty="0">
                <a:latin typeface="Arial" panose="020B0604020202020204" pitchFamily="34" charset="0"/>
                <a:cs typeface="Arial" panose="020B0604020202020204" pitchFamily="34" charset="0"/>
              </a:rPr>
              <a:t>Identify the difference between risk and safety</a:t>
            </a:r>
          </a:p>
          <a:p>
            <a:pPr marL="342900" indent="-342900">
              <a:defRPr/>
            </a:pPr>
            <a:r>
              <a:rPr lang="en-US" altLang="en-US" sz="2200" dirty="0">
                <a:latin typeface="Arial" panose="020B0604020202020204" pitchFamily="34" charset="0"/>
                <a:cs typeface="Arial" panose="020B0604020202020204" pitchFamily="34" charset="0"/>
              </a:rPr>
              <a:t>Recognize decisions made regarding child safety at different points during DCF involvement, and how risk and safety factors impact these decisions</a:t>
            </a:r>
          </a:p>
          <a:p>
            <a:pPr marL="342900" indent="-342900">
              <a:defRPr/>
            </a:pPr>
            <a:r>
              <a:rPr lang="en-US" altLang="en-US" sz="2200" dirty="0">
                <a:latin typeface="Arial" panose="020B0604020202020204" pitchFamily="34" charset="0"/>
                <a:cs typeface="Arial" panose="020B0604020202020204" pitchFamily="34" charset="0"/>
              </a:rPr>
              <a:t>Distinguish the difference between protective actions and service recommendations</a:t>
            </a:r>
          </a:p>
          <a:p>
            <a:pPr marL="342900" indent="-342900">
              <a:defRPr/>
            </a:pPr>
            <a:r>
              <a:rPr lang="en-US" altLang="en-US" sz="2200" dirty="0">
                <a:latin typeface="Arial" panose="020B0604020202020204" pitchFamily="34" charset="0"/>
                <a:cs typeface="Arial" panose="020B0604020202020204" pitchFamily="34" charset="0"/>
              </a:rPr>
              <a:t>Learn about the DCF findings of abuse or neglect for child</a:t>
            </a:r>
            <a:endParaRPr lang="en-US" sz="2200" dirty="0"/>
          </a:p>
        </p:txBody>
      </p:sp>
      <p:sp>
        <p:nvSpPr>
          <p:cNvPr id="3" name="Title 2">
            <a:extLst>
              <a:ext uri="{FF2B5EF4-FFF2-40B4-BE49-F238E27FC236}">
                <a16:creationId xmlns:a16="http://schemas.microsoft.com/office/drawing/2014/main" id="{333EF669-3D14-4F59-964A-804AA33B789B}"/>
              </a:ext>
            </a:extLst>
          </p:cNvPr>
          <p:cNvSpPr>
            <a:spLocks noGrp="1"/>
          </p:cNvSpPr>
          <p:nvPr>
            <p:ph type="ctrTitle"/>
          </p:nvPr>
        </p:nvSpPr>
        <p:spPr/>
        <p:txBody>
          <a:bodyPr/>
          <a:lstStyle/>
          <a:p>
            <a:r>
              <a:rPr lang="en-US" b="1" dirty="0"/>
              <a:t>LEARNING OBJECTIVES</a:t>
            </a:r>
            <a:endParaRPr lang="en-US" dirty="0"/>
          </a:p>
        </p:txBody>
      </p:sp>
      <p:sp>
        <p:nvSpPr>
          <p:cNvPr id="4" name="Text Placeholder 3">
            <a:extLst>
              <a:ext uri="{FF2B5EF4-FFF2-40B4-BE49-F238E27FC236}">
                <a16:creationId xmlns:a16="http://schemas.microsoft.com/office/drawing/2014/main" id="{218D804A-6E3E-411C-AD20-6E205ED2615D}"/>
              </a:ext>
            </a:extLst>
          </p:cNvPr>
          <p:cNvSpPr>
            <a:spLocks noGrp="1"/>
          </p:cNvSpPr>
          <p:nvPr>
            <p:ph type="body" sz="quarter" idx="10"/>
          </p:nvPr>
        </p:nvSpPr>
        <p:spPr/>
        <p:txBody>
          <a:bodyPr/>
          <a:lstStyle/>
          <a:p>
            <a:r>
              <a:rPr lang="en-US" dirty="0"/>
              <a:t>MANDATED REPORTERS</a:t>
            </a:r>
          </a:p>
          <a:p>
            <a:endParaRPr lang="en-US" dirty="0"/>
          </a:p>
        </p:txBody>
      </p:sp>
      <p:sp>
        <p:nvSpPr>
          <p:cNvPr id="5" name="Text Placeholder 4">
            <a:extLst>
              <a:ext uri="{FF2B5EF4-FFF2-40B4-BE49-F238E27FC236}">
                <a16:creationId xmlns:a16="http://schemas.microsoft.com/office/drawing/2014/main" id="{4E3F267C-A3DC-4F0C-A471-8021C38EBFC2}"/>
              </a:ext>
            </a:extLst>
          </p:cNvPr>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209885308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FAF146E-E626-433A-A4B1-11980D969987}"/>
              </a:ext>
            </a:extLst>
          </p:cNvPr>
          <p:cNvSpPr>
            <a:spLocks noGrp="1"/>
          </p:cNvSpPr>
          <p:nvPr>
            <p:ph idx="1"/>
          </p:nvPr>
        </p:nvSpPr>
        <p:spPr/>
        <p:txBody>
          <a:bodyPr/>
          <a:lstStyle/>
          <a:p>
            <a:pPr marL="0" indent="0">
              <a:lnSpc>
                <a:spcPct val="100000"/>
              </a:lnSpc>
              <a:buNone/>
              <a:defRPr/>
            </a:pPr>
            <a:r>
              <a:rPr lang="en-US" sz="2800" dirty="0">
                <a:latin typeface="Arial" panose="020B0604020202020204" pitchFamily="34" charset="0"/>
                <a:cs typeface="Arial" panose="020B0604020202020204" pitchFamily="34" charset="0"/>
              </a:rPr>
              <a:t>WHEN…</a:t>
            </a:r>
          </a:p>
          <a:p>
            <a:pPr marL="457200" indent="-457200">
              <a:lnSpc>
                <a:spcPct val="100000"/>
              </a:lnSpc>
              <a:defRPr/>
            </a:pPr>
            <a:r>
              <a:rPr lang="en-US" dirty="0">
                <a:latin typeface="Arial" panose="020B0604020202020204" pitchFamily="34" charset="0"/>
                <a:cs typeface="Arial" panose="020B0604020202020204" pitchFamily="34" charset="0"/>
              </a:rPr>
              <a:t>When did, the incident happen (date)?</a:t>
            </a:r>
          </a:p>
          <a:p>
            <a:pPr marL="457200" indent="-457200">
              <a:lnSpc>
                <a:spcPct val="100000"/>
              </a:lnSpc>
              <a:defRPr/>
            </a:pPr>
            <a:r>
              <a:rPr lang="en-US" dirty="0">
                <a:latin typeface="Arial" panose="020B0604020202020204" pitchFamily="34" charset="0"/>
                <a:cs typeface="Arial" panose="020B0604020202020204" pitchFamily="34" charset="0"/>
              </a:rPr>
              <a:t>When will the child have contact with the alleged perpetrator?</a:t>
            </a:r>
          </a:p>
          <a:p>
            <a:pPr marL="457200" indent="-457200">
              <a:lnSpc>
                <a:spcPct val="100000"/>
              </a:lnSpc>
              <a:defRPr/>
            </a:pPr>
            <a:r>
              <a:rPr lang="en-US" dirty="0">
                <a:latin typeface="Arial" panose="020B0604020202020204" pitchFamily="34" charset="0"/>
                <a:cs typeface="Arial" panose="020B0604020202020204" pitchFamily="34" charset="0"/>
              </a:rPr>
              <a:t>When was law enforcement contacted, if an emergency existed?</a:t>
            </a:r>
          </a:p>
          <a:p>
            <a:pPr marL="0" indent="0">
              <a:buNone/>
            </a:pPr>
            <a:endParaRPr lang="en-US" dirty="0"/>
          </a:p>
        </p:txBody>
      </p:sp>
      <p:sp>
        <p:nvSpPr>
          <p:cNvPr id="3" name="Title 2">
            <a:extLst>
              <a:ext uri="{FF2B5EF4-FFF2-40B4-BE49-F238E27FC236}">
                <a16:creationId xmlns:a16="http://schemas.microsoft.com/office/drawing/2014/main" id="{20905473-C2B0-4A20-962B-283AD3ACB5B7}"/>
              </a:ext>
            </a:extLst>
          </p:cNvPr>
          <p:cNvSpPr>
            <a:spLocks noGrp="1"/>
          </p:cNvSpPr>
          <p:nvPr>
            <p:ph type="ctrTitle"/>
          </p:nvPr>
        </p:nvSpPr>
        <p:spPr/>
        <p:txBody>
          <a:bodyPr/>
          <a:lstStyle/>
          <a:p>
            <a:r>
              <a:rPr lang="en-US" b="1" dirty="0"/>
              <a:t>MAKING A REPORT</a:t>
            </a:r>
            <a:endParaRPr lang="en-US" dirty="0"/>
          </a:p>
        </p:txBody>
      </p:sp>
      <p:sp>
        <p:nvSpPr>
          <p:cNvPr id="4" name="Text Placeholder 3">
            <a:extLst>
              <a:ext uri="{FF2B5EF4-FFF2-40B4-BE49-F238E27FC236}">
                <a16:creationId xmlns:a16="http://schemas.microsoft.com/office/drawing/2014/main" id="{3FD70E31-A532-464E-9E1A-99D71F6D2A13}"/>
              </a:ext>
            </a:extLst>
          </p:cNvPr>
          <p:cNvSpPr>
            <a:spLocks noGrp="1"/>
          </p:cNvSpPr>
          <p:nvPr>
            <p:ph type="body" sz="quarter" idx="10"/>
          </p:nvPr>
        </p:nvSpPr>
        <p:spPr/>
        <p:txBody>
          <a:bodyPr/>
          <a:lstStyle/>
          <a:p>
            <a:r>
              <a:rPr lang="en-US" b="1" dirty="0"/>
              <a:t>QUESTIONS YOU WILL BE ASKED</a:t>
            </a:r>
            <a:endParaRPr lang="en-US" dirty="0"/>
          </a:p>
        </p:txBody>
      </p:sp>
      <p:sp>
        <p:nvSpPr>
          <p:cNvPr id="5" name="Text Placeholder 4">
            <a:extLst>
              <a:ext uri="{FF2B5EF4-FFF2-40B4-BE49-F238E27FC236}">
                <a16:creationId xmlns:a16="http://schemas.microsoft.com/office/drawing/2014/main" id="{8D6F39A9-3EB5-44BC-AECE-AD9EC41B7D0B}"/>
              </a:ext>
            </a:extLst>
          </p:cNvPr>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150103514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7C22983-84B5-4BFE-9807-9869CCBC0CD3}"/>
              </a:ext>
            </a:extLst>
          </p:cNvPr>
          <p:cNvSpPr>
            <a:spLocks noGrp="1"/>
          </p:cNvSpPr>
          <p:nvPr>
            <p:ph idx="1"/>
          </p:nvPr>
        </p:nvSpPr>
        <p:spPr/>
        <p:txBody>
          <a:bodyPr/>
          <a:lstStyle/>
          <a:p>
            <a:pPr marL="0" indent="0">
              <a:lnSpc>
                <a:spcPct val="100000"/>
              </a:lnSpc>
              <a:buNone/>
              <a:defRPr/>
            </a:pPr>
            <a:r>
              <a:rPr lang="en-US" sz="2800" dirty="0">
                <a:latin typeface="Arial" panose="020B0604020202020204" pitchFamily="34" charset="0"/>
                <a:cs typeface="Arial" panose="020B0604020202020204" pitchFamily="34" charset="0"/>
              </a:rPr>
              <a:t>WHERE…</a:t>
            </a:r>
          </a:p>
          <a:p>
            <a:pPr marL="457200" indent="-457200">
              <a:lnSpc>
                <a:spcPct val="100000"/>
              </a:lnSpc>
              <a:defRPr/>
            </a:pPr>
            <a:r>
              <a:rPr lang="en-US" dirty="0">
                <a:latin typeface="Arial" panose="020B0604020202020204" pitchFamily="34" charset="0"/>
                <a:cs typeface="Arial" panose="020B0604020202020204" pitchFamily="34" charset="0"/>
              </a:rPr>
              <a:t>Where does the child have an injury?</a:t>
            </a:r>
          </a:p>
          <a:p>
            <a:pPr marL="457200" indent="-457200">
              <a:lnSpc>
                <a:spcPct val="100000"/>
              </a:lnSpc>
              <a:defRPr/>
            </a:pPr>
            <a:r>
              <a:rPr lang="en-US" dirty="0">
                <a:latin typeface="Arial" panose="020B0604020202020204" pitchFamily="34" charset="0"/>
                <a:cs typeface="Arial" panose="020B0604020202020204" pitchFamily="34" charset="0"/>
              </a:rPr>
              <a:t>Where did the incident happened i.e. physical location?</a:t>
            </a:r>
          </a:p>
          <a:p>
            <a:pPr marL="457200" indent="-457200">
              <a:lnSpc>
                <a:spcPct val="100000"/>
              </a:lnSpc>
              <a:defRPr/>
            </a:pPr>
            <a:r>
              <a:rPr lang="en-US" dirty="0">
                <a:latin typeface="Arial" panose="020B0604020202020204" pitchFamily="34" charset="0"/>
                <a:cs typeface="Arial" panose="020B0604020202020204" pitchFamily="34" charset="0"/>
              </a:rPr>
              <a:t>Where can the child currently be located (what time school gets out, after school plans, </a:t>
            </a:r>
            <a:r>
              <a:rPr lang="en-US" dirty="0" err="1">
                <a:latin typeface="Arial" panose="020B0604020202020204" pitchFamily="34" charset="0"/>
                <a:cs typeface="Arial" panose="020B0604020202020204" pitchFamily="34" charset="0"/>
              </a:rPr>
              <a:t>etc</a:t>
            </a:r>
            <a:r>
              <a:rPr lang="en-US" dirty="0">
                <a:latin typeface="Arial" panose="020B0604020202020204" pitchFamily="34" charset="0"/>
                <a:cs typeface="Arial" panose="020B0604020202020204" pitchFamily="34" charset="0"/>
              </a:rPr>
              <a:t>)?</a:t>
            </a:r>
          </a:p>
          <a:p>
            <a:pPr marL="0" indent="0">
              <a:buNone/>
            </a:pPr>
            <a:endParaRPr lang="en-US" dirty="0"/>
          </a:p>
        </p:txBody>
      </p:sp>
      <p:sp>
        <p:nvSpPr>
          <p:cNvPr id="3" name="Title 2">
            <a:extLst>
              <a:ext uri="{FF2B5EF4-FFF2-40B4-BE49-F238E27FC236}">
                <a16:creationId xmlns:a16="http://schemas.microsoft.com/office/drawing/2014/main" id="{22CD6522-7AFE-49C4-A3BB-BAA885D708F6}"/>
              </a:ext>
            </a:extLst>
          </p:cNvPr>
          <p:cNvSpPr>
            <a:spLocks noGrp="1"/>
          </p:cNvSpPr>
          <p:nvPr>
            <p:ph type="ctrTitle"/>
          </p:nvPr>
        </p:nvSpPr>
        <p:spPr/>
        <p:txBody>
          <a:bodyPr/>
          <a:lstStyle/>
          <a:p>
            <a:r>
              <a:rPr lang="en-US" dirty="0"/>
              <a:t>MAKING A REPORT</a:t>
            </a:r>
          </a:p>
        </p:txBody>
      </p:sp>
      <p:sp>
        <p:nvSpPr>
          <p:cNvPr id="4" name="Text Placeholder 3">
            <a:extLst>
              <a:ext uri="{FF2B5EF4-FFF2-40B4-BE49-F238E27FC236}">
                <a16:creationId xmlns:a16="http://schemas.microsoft.com/office/drawing/2014/main" id="{A6627A67-595E-4AAD-AB5F-A9F688815A4B}"/>
              </a:ext>
            </a:extLst>
          </p:cNvPr>
          <p:cNvSpPr>
            <a:spLocks noGrp="1"/>
          </p:cNvSpPr>
          <p:nvPr>
            <p:ph type="body" sz="quarter" idx="10"/>
          </p:nvPr>
        </p:nvSpPr>
        <p:spPr/>
        <p:txBody>
          <a:bodyPr/>
          <a:lstStyle/>
          <a:p>
            <a:r>
              <a:rPr lang="en-US" b="1" dirty="0"/>
              <a:t>QUESTIONS YOU WILL BE ASKED</a:t>
            </a:r>
            <a:endParaRPr lang="en-US" dirty="0"/>
          </a:p>
        </p:txBody>
      </p:sp>
      <p:sp>
        <p:nvSpPr>
          <p:cNvPr id="5" name="Text Placeholder 4">
            <a:extLst>
              <a:ext uri="{FF2B5EF4-FFF2-40B4-BE49-F238E27FC236}">
                <a16:creationId xmlns:a16="http://schemas.microsoft.com/office/drawing/2014/main" id="{57428D6F-01CB-41BF-8440-5A708F20D50F}"/>
              </a:ext>
            </a:extLst>
          </p:cNvPr>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177992556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E69CF3C-40A7-4CD8-8EA9-59E58C99755C}"/>
              </a:ext>
            </a:extLst>
          </p:cNvPr>
          <p:cNvSpPr>
            <a:spLocks noGrp="1"/>
          </p:cNvSpPr>
          <p:nvPr>
            <p:ph idx="1"/>
          </p:nvPr>
        </p:nvSpPr>
        <p:spPr/>
        <p:txBody>
          <a:bodyPr/>
          <a:lstStyle/>
          <a:p>
            <a:pPr marL="0" lvl="0" indent="0">
              <a:lnSpc>
                <a:spcPct val="100000"/>
              </a:lnSpc>
              <a:spcBef>
                <a:spcPts val="0"/>
              </a:spcBef>
              <a:buNone/>
              <a:defRPr/>
            </a:pPr>
            <a:r>
              <a:rPr lang="en-US" sz="3600" b="1" dirty="0">
                <a:solidFill>
                  <a:prstClr val="black"/>
                </a:solidFill>
                <a:latin typeface="Arial" panose="020B0604020202020204" pitchFamily="34" charset="0"/>
                <a:cs typeface="Arial" panose="020B0604020202020204" pitchFamily="34" charset="0"/>
              </a:rPr>
              <a:t>K.S.A. 38-2209-38-2213 Confidentiality Statutes</a:t>
            </a:r>
          </a:p>
          <a:p>
            <a:pPr marL="0" lvl="0" indent="0">
              <a:lnSpc>
                <a:spcPct val="100000"/>
              </a:lnSpc>
              <a:spcBef>
                <a:spcPts val="0"/>
              </a:spcBef>
              <a:buNone/>
              <a:defRPr/>
            </a:pPr>
            <a:r>
              <a:rPr lang="en-US" sz="2800" dirty="0">
                <a:solidFill>
                  <a:prstClr val="black"/>
                </a:solidFill>
                <a:latin typeface="Arial" panose="020B0604020202020204" pitchFamily="34" charset="0"/>
                <a:cs typeface="Arial" panose="020B0604020202020204" pitchFamily="34" charset="0"/>
              </a:rPr>
              <a:t>The reporter shall disclose protected health information (PHI) freely and cooperate fully with DCF and law enforcement throughout the investigation and any subsequent legal processes.</a:t>
            </a:r>
          </a:p>
          <a:p>
            <a:endParaRPr lang="en-US" dirty="0"/>
          </a:p>
        </p:txBody>
      </p:sp>
      <p:sp>
        <p:nvSpPr>
          <p:cNvPr id="3" name="Title 2">
            <a:extLst>
              <a:ext uri="{FF2B5EF4-FFF2-40B4-BE49-F238E27FC236}">
                <a16:creationId xmlns:a16="http://schemas.microsoft.com/office/drawing/2014/main" id="{3680D502-6D4C-4011-BE15-BB3B9585302C}"/>
              </a:ext>
            </a:extLst>
          </p:cNvPr>
          <p:cNvSpPr>
            <a:spLocks noGrp="1"/>
          </p:cNvSpPr>
          <p:nvPr>
            <p:ph type="ctrTitle"/>
          </p:nvPr>
        </p:nvSpPr>
        <p:spPr/>
        <p:txBody>
          <a:bodyPr/>
          <a:lstStyle/>
          <a:p>
            <a:r>
              <a:rPr lang="en-US" dirty="0"/>
              <a:t>MAKING A REPORT</a:t>
            </a:r>
          </a:p>
        </p:txBody>
      </p:sp>
      <p:sp>
        <p:nvSpPr>
          <p:cNvPr id="4" name="Text Placeholder 3">
            <a:extLst>
              <a:ext uri="{FF2B5EF4-FFF2-40B4-BE49-F238E27FC236}">
                <a16:creationId xmlns:a16="http://schemas.microsoft.com/office/drawing/2014/main" id="{693089B5-431B-4141-A749-2AC2666D4702}"/>
              </a:ext>
            </a:extLst>
          </p:cNvPr>
          <p:cNvSpPr>
            <a:spLocks noGrp="1"/>
          </p:cNvSpPr>
          <p:nvPr>
            <p:ph type="body" sz="quarter" idx="10"/>
          </p:nvPr>
        </p:nvSpPr>
        <p:spPr/>
        <p:txBody>
          <a:bodyPr/>
          <a:lstStyle/>
          <a:p>
            <a:r>
              <a:rPr lang="en-US" b="1" dirty="0"/>
              <a:t>IT MAY BE USEFUL TO KNOW</a:t>
            </a:r>
            <a:endParaRPr lang="en-US" dirty="0"/>
          </a:p>
        </p:txBody>
      </p:sp>
      <p:sp>
        <p:nvSpPr>
          <p:cNvPr id="5" name="Text Placeholder 4">
            <a:extLst>
              <a:ext uri="{FF2B5EF4-FFF2-40B4-BE49-F238E27FC236}">
                <a16:creationId xmlns:a16="http://schemas.microsoft.com/office/drawing/2014/main" id="{09A70B1F-ED4A-44E1-AE03-FA5ECFACA7B7}"/>
              </a:ext>
            </a:extLst>
          </p:cNvPr>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4807067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3449976-718C-40A7-A54F-484CF8B2B355}"/>
              </a:ext>
            </a:extLst>
          </p:cNvPr>
          <p:cNvSpPr>
            <a:spLocks noGrp="1"/>
          </p:cNvSpPr>
          <p:nvPr>
            <p:ph idx="1"/>
          </p:nvPr>
        </p:nvSpPr>
        <p:spPr/>
        <p:txBody>
          <a:bodyPr/>
          <a:lstStyle/>
          <a:p>
            <a:pPr marL="0" lvl="0" indent="0">
              <a:lnSpc>
                <a:spcPct val="100000"/>
              </a:lnSpc>
              <a:spcBef>
                <a:spcPts val="0"/>
              </a:spcBef>
              <a:buNone/>
              <a:defRPr/>
            </a:pPr>
            <a:r>
              <a:rPr lang="en-US" sz="4000" b="1" dirty="0">
                <a:solidFill>
                  <a:srgbClr val="313942"/>
                </a:solidFill>
                <a:latin typeface="Arial" panose="020B0604020202020204" pitchFamily="34" charset="0"/>
                <a:cs typeface="Arial" panose="020B0604020202020204" pitchFamily="34" charset="0"/>
              </a:rPr>
              <a:t>Tips</a:t>
            </a:r>
          </a:p>
          <a:p>
            <a:pPr>
              <a:lnSpc>
                <a:spcPct val="100000"/>
              </a:lnSpc>
              <a:spcBef>
                <a:spcPts val="0"/>
              </a:spcBef>
              <a:defRPr/>
            </a:pPr>
            <a:r>
              <a:rPr lang="en-US" sz="2800" dirty="0">
                <a:solidFill>
                  <a:prstClr val="black"/>
                </a:solidFill>
                <a:latin typeface="Arial" panose="020B0604020202020204" pitchFamily="34" charset="0"/>
                <a:cs typeface="Arial" panose="020B0604020202020204" pitchFamily="34" charset="0"/>
              </a:rPr>
              <a:t>Please have all information prior to submitting the report. The website will time out at 60 minutes.</a:t>
            </a:r>
          </a:p>
          <a:p>
            <a:pPr marL="457200" lvl="0" indent="-457200">
              <a:lnSpc>
                <a:spcPct val="100000"/>
              </a:lnSpc>
              <a:spcBef>
                <a:spcPts val="0"/>
              </a:spcBef>
              <a:buClr>
                <a:srgbClr val="313942"/>
              </a:buClr>
              <a:defRPr/>
            </a:pPr>
            <a:r>
              <a:rPr lang="en-US" sz="2800" dirty="0">
                <a:solidFill>
                  <a:prstClr val="black"/>
                </a:solidFill>
                <a:latin typeface="Arial" panose="020B0604020202020204" pitchFamily="34" charset="0"/>
                <a:cs typeface="Arial" panose="020B0604020202020204" pitchFamily="34" charset="0"/>
              </a:rPr>
              <a:t>Attachments may be added to the web intake.</a:t>
            </a:r>
          </a:p>
          <a:p>
            <a:pPr marL="457200" lvl="0" indent="-457200">
              <a:lnSpc>
                <a:spcPct val="100000"/>
              </a:lnSpc>
              <a:spcBef>
                <a:spcPts val="0"/>
              </a:spcBef>
              <a:buClr>
                <a:srgbClr val="313942"/>
              </a:buClr>
              <a:defRPr/>
            </a:pPr>
            <a:r>
              <a:rPr lang="en-US" sz="2800" dirty="0">
                <a:solidFill>
                  <a:prstClr val="black"/>
                </a:solidFill>
                <a:latin typeface="Arial" panose="020B0604020202020204" pitchFamily="34" charset="0"/>
                <a:cs typeface="Arial" panose="020B0604020202020204" pitchFamily="34" charset="0"/>
              </a:rPr>
              <a:t>Use Internet Explorer</a:t>
            </a:r>
          </a:p>
          <a:p>
            <a:pPr marL="457200" lvl="0" indent="-457200">
              <a:lnSpc>
                <a:spcPct val="100000"/>
              </a:lnSpc>
              <a:spcBef>
                <a:spcPts val="0"/>
              </a:spcBef>
              <a:buClr>
                <a:srgbClr val="313942"/>
              </a:buClr>
              <a:defRPr/>
            </a:pPr>
            <a:r>
              <a:rPr lang="en-US" sz="2800" dirty="0">
                <a:solidFill>
                  <a:prstClr val="black"/>
                </a:solidFill>
                <a:latin typeface="Arial" panose="020B0604020202020204" pitchFamily="34" charset="0"/>
                <a:cs typeface="Arial" panose="020B0604020202020204" pitchFamily="34" charset="0"/>
              </a:rPr>
              <a:t>Go to </a:t>
            </a:r>
            <a:r>
              <a:rPr lang="en-US" sz="2800" dirty="0">
                <a:solidFill>
                  <a:prstClr val="black"/>
                </a:solidFill>
                <a:latin typeface="Arial" panose="020B0604020202020204" pitchFamily="34" charset="0"/>
                <a:cs typeface="Arial" panose="020B0604020202020204" pitchFamily="34" charset="0"/>
                <a:hlinkClick r:id="rId2"/>
              </a:rPr>
              <a:t>www.dcf.ks.gov</a:t>
            </a:r>
            <a:r>
              <a:rPr lang="en-US" sz="2800" dirty="0">
                <a:solidFill>
                  <a:prstClr val="black"/>
                </a:solidFill>
                <a:latin typeface="Arial" panose="020B0604020202020204" pitchFamily="34" charset="0"/>
                <a:cs typeface="Arial" panose="020B0604020202020204" pitchFamily="34" charset="0"/>
              </a:rPr>
              <a:t> </a:t>
            </a:r>
          </a:p>
          <a:p>
            <a:pPr marL="457200" lvl="0" indent="-457200">
              <a:lnSpc>
                <a:spcPct val="100000"/>
              </a:lnSpc>
              <a:spcBef>
                <a:spcPts val="0"/>
              </a:spcBef>
              <a:buClr>
                <a:srgbClr val="313942"/>
              </a:buClr>
              <a:defRPr/>
            </a:pPr>
            <a:endParaRPr lang="en-US" sz="3500" dirty="0">
              <a:solidFill>
                <a:prstClr val="black"/>
              </a:solidFill>
              <a:latin typeface="Arial" panose="020B0604020202020204" pitchFamily="34" charset="0"/>
              <a:cs typeface="Arial" panose="020B0604020202020204" pitchFamily="34" charset="0"/>
            </a:endParaRPr>
          </a:p>
          <a:p>
            <a:pPr marL="0" indent="0">
              <a:buNone/>
            </a:pPr>
            <a:endParaRPr lang="en-US" dirty="0"/>
          </a:p>
        </p:txBody>
      </p:sp>
      <p:sp>
        <p:nvSpPr>
          <p:cNvPr id="3" name="Title 2">
            <a:extLst>
              <a:ext uri="{FF2B5EF4-FFF2-40B4-BE49-F238E27FC236}">
                <a16:creationId xmlns:a16="http://schemas.microsoft.com/office/drawing/2014/main" id="{B07E30FB-3511-4AA3-B4C2-CE3AA98A5ED1}"/>
              </a:ext>
            </a:extLst>
          </p:cNvPr>
          <p:cNvSpPr>
            <a:spLocks noGrp="1"/>
          </p:cNvSpPr>
          <p:nvPr>
            <p:ph type="ctrTitle"/>
          </p:nvPr>
        </p:nvSpPr>
        <p:spPr/>
        <p:txBody>
          <a:bodyPr/>
          <a:lstStyle/>
          <a:p>
            <a:r>
              <a:rPr lang="en-US" dirty="0"/>
              <a:t>MAKING A REPORT</a:t>
            </a:r>
          </a:p>
        </p:txBody>
      </p:sp>
      <p:sp>
        <p:nvSpPr>
          <p:cNvPr id="4" name="Text Placeholder 3">
            <a:extLst>
              <a:ext uri="{FF2B5EF4-FFF2-40B4-BE49-F238E27FC236}">
                <a16:creationId xmlns:a16="http://schemas.microsoft.com/office/drawing/2014/main" id="{317A83A2-D125-4B36-91F6-BCF6BED75824}"/>
              </a:ext>
            </a:extLst>
          </p:cNvPr>
          <p:cNvSpPr>
            <a:spLocks noGrp="1"/>
          </p:cNvSpPr>
          <p:nvPr>
            <p:ph type="body" sz="quarter" idx="10"/>
          </p:nvPr>
        </p:nvSpPr>
        <p:spPr/>
        <p:txBody>
          <a:bodyPr/>
          <a:lstStyle/>
          <a:p>
            <a:r>
              <a:rPr lang="en-US" dirty="0"/>
              <a:t>ONLINE REPORTING</a:t>
            </a:r>
          </a:p>
          <a:p>
            <a:endParaRPr lang="en-US" dirty="0"/>
          </a:p>
        </p:txBody>
      </p:sp>
      <p:sp>
        <p:nvSpPr>
          <p:cNvPr id="5" name="Text Placeholder 4">
            <a:extLst>
              <a:ext uri="{FF2B5EF4-FFF2-40B4-BE49-F238E27FC236}">
                <a16:creationId xmlns:a16="http://schemas.microsoft.com/office/drawing/2014/main" id="{C329C54F-3627-436B-B2EF-FA98A51DF97D}"/>
              </a:ext>
            </a:extLst>
          </p:cNvPr>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358019424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68F85E1-D8D4-42D3-89DF-BE82D8893DB8}"/>
              </a:ext>
            </a:extLst>
          </p:cNvPr>
          <p:cNvSpPr>
            <a:spLocks noGrp="1"/>
          </p:cNvSpPr>
          <p:nvPr>
            <p:ph type="ctrTitle"/>
          </p:nvPr>
        </p:nvSpPr>
        <p:spPr/>
        <p:txBody>
          <a:bodyPr/>
          <a:lstStyle/>
          <a:p>
            <a:r>
              <a:rPr lang="en-US" dirty="0"/>
              <a:t>MAKING A REPORT</a:t>
            </a:r>
          </a:p>
        </p:txBody>
      </p:sp>
      <p:sp>
        <p:nvSpPr>
          <p:cNvPr id="4" name="Text Placeholder 3">
            <a:extLst>
              <a:ext uri="{FF2B5EF4-FFF2-40B4-BE49-F238E27FC236}">
                <a16:creationId xmlns:a16="http://schemas.microsoft.com/office/drawing/2014/main" id="{751E2042-7BA7-4386-AC83-56AEB6C8E82B}"/>
              </a:ext>
            </a:extLst>
          </p:cNvPr>
          <p:cNvSpPr>
            <a:spLocks noGrp="1"/>
          </p:cNvSpPr>
          <p:nvPr>
            <p:ph type="body" sz="quarter" idx="10"/>
          </p:nvPr>
        </p:nvSpPr>
        <p:spPr/>
        <p:txBody>
          <a:bodyPr/>
          <a:lstStyle/>
          <a:p>
            <a:r>
              <a:rPr lang="en-US" dirty="0"/>
              <a:t>ONLINE REPORTING</a:t>
            </a:r>
          </a:p>
          <a:p>
            <a:endParaRPr lang="en-US" dirty="0"/>
          </a:p>
        </p:txBody>
      </p:sp>
      <p:sp>
        <p:nvSpPr>
          <p:cNvPr id="5" name="Text Placeholder 4">
            <a:extLst>
              <a:ext uri="{FF2B5EF4-FFF2-40B4-BE49-F238E27FC236}">
                <a16:creationId xmlns:a16="http://schemas.microsoft.com/office/drawing/2014/main" id="{0DD18DE7-F1FD-4644-8244-AF0E6B7FB639}"/>
              </a:ext>
            </a:extLst>
          </p:cNvPr>
          <p:cNvSpPr>
            <a:spLocks noGrp="1"/>
          </p:cNvSpPr>
          <p:nvPr>
            <p:ph type="body" sz="quarter" idx="11"/>
          </p:nvPr>
        </p:nvSpPr>
        <p:spPr/>
        <p:txBody>
          <a:bodyPr/>
          <a:lstStyle/>
          <a:p>
            <a:endParaRPr lang="en-US"/>
          </a:p>
        </p:txBody>
      </p:sp>
      <p:pic>
        <p:nvPicPr>
          <p:cNvPr id="6" name="Picture 2">
            <a:extLst>
              <a:ext uri="{FF2B5EF4-FFF2-40B4-BE49-F238E27FC236}">
                <a16:creationId xmlns:a16="http://schemas.microsoft.com/office/drawing/2014/main" id="{142EF7F2-8EC8-4B0F-AF91-3B450EF64B9B}"/>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669194" y="1608138"/>
            <a:ext cx="5805612" cy="419258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3763578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68F85E1-D8D4-42D3-89DF-BE82D8893DB8}"/>
              </a:ext>
            </a:extLst>
          </p:cNvPr>
          <p:cNvSpPr>
            <a:spLocks noGrp="1"/>
          </p:cNvSpPr>
          <p:nvPr>
            <p:ph type="ctrTitle"/>
          </p:nvPr>
        </p:nvSpPr>
        <p:spPr/>
        <p:txBody>
          <a:bodyPr/>
          <a:lstStyle/>
          <a:p>
            <a:r>
              <a:rPr lang="en-US" dirty="0"/>
              <a:t>MAKING A REPORT</a:t>
            </a:r>
          </a:p>
        </p:txBody>
      </p:sp>
      <p:sp>
        <p:nvSpPr>
          <p:cNvPr id="4" name="Text Placeholder 3">
            <a:extLst>
              <a:ext uri="{FF2B5EF4-FFF2-40B4-BE49-F238E27FC236}">
                <a16:creationId xmlns:a16="http://schemas.microsoft.com/office/drawing/2014/main" id="{751E2042-7BA7-4386-AC83-56AEB6C8E82B}"/>
              </a:ext>
            </a:extLst>
          </p:cNvPr>
          <p:cNvSpPr>
            <a:spLocks noGrp="1"/>
          </p:cNvSpPr>
          <p:nvPr>
            <p:ph type="body" sz="quarter" idx="10"/>
          </p:nvPr>
        </p:nvSpPr>
        <p:spPr/>
        <p:txBody>
          <a:bodyPr/>
          <a:lstStyle/>
          <a:p>
            <a:r>
              <a:rPr lang="en-US" dirty="0"/>
              <a:t>ONLINE REPORTING</a:t>
            </a:r>
          </a:p>
          <a:p>
            <a:endParaRPr lang="en-US" dirty="0"/>
          </a:p>
        </p:txBody>
      </p:sp>
      <p:sp>
        <p:nvSpPr>
          <p:cNvPr id="5" name="Text Placeholder 4">
            <a:extLst>
              <a:ext uri="{FF2B5EF4-FFF2-40B4-BE49-F238E27FC236}">
                <a16:creationId xmlns:a16="http://schemas.microsoft.com/office/drawing/2014/main" id="{0DD18DE7-F1FD-4644-8244-AF0E6B7FB639}"/>
              </a:ext>
            </a:extLst>
          </p:cNvPr>
          <p:cNvSpPr>
            <a:spLocks noGrp="1"/>
          </p:cNvSpPr>
          <p:nvPr>
            <p:ph type="body" sz="quarter" idx="11"/>
          </p:nvPr>
        </p:nvSpPr>
        <p:spPr/>
        <p:txBody>
          <a:bodyPr/>
          <a:lstStyle/>
          <a:p>
            <a:endParaRPr lang="en-US"/>
          </a:p>
        </p:txBody>
      </p:sp>
      <p:pic>
        <p:nvPicPr>
          <p:cNvPr id="7" name="Content Placeholder 6">
            <a:extLst>
              <a:ext uri="{FF2B5EF4-FFF2-40B4-BE49-F238E27FC236}">
                <a16:creationId xmlns:a16="http://schemas.microsoft.com/office/drawing/2014/main" id="{E1897209-6126-4988-9F64-954601B6CC56}"/>
              </a:ext>
            </a:extLst>
          </p:cNvPr>
          <p:cNvPicPr>
            <a:picLocks noGrp="1" noChangeAspect="1"/>
          </p:cNvPicPr>
          <p:nvPr>
            <p:ph idx="1"/>
          </p:nvPr>
        </p:nvPicPr>
        <p:blipFill>
          <a:blip r:embed="rId2"/>
          <a:stretch>
            <a:fillRect/>
          </a:stretch>
        </p:blipFill>
        <p:spPr>
          <a:xfrm>
            <a:off x="1932307" y="1608138"/>
            <a:ext cx="5279385" cy="4192587"/>
          </a:xfrm>
          <a:prstGeom prst="rect">
            <a:avLst/>
          </a:prstGeom>
        </p:spPr>
      </p:pic>
    </p:spTree>
    <p:extLst>
      <p:ext uri="{BB962C8B-B14F-4D97-AF65-F5344CB8AC3E}">
        <p14:creationId xmlns:p14="http://schemas.microsoft.com/office/powerpoint/2010/main" val="5082703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68F85E1-D8D4-42D3-89DF-BE82D8893DB8}"/>
              </a:ext>
            </a:extLst>
          </p:cNvPr>
          <p:cNvSpPr>
            <a:spLocks noGrp="1"/>
          </p:cNvSpPr>
          <p:nvPr>
            <p:ph type="ctrTitle"/>
          </p:nvPr>
        </p:nvSpPr>
        <p:spPr/>
        <p:txBody>
          <a:bodyPr/>
          <a:lstStyle/>
          <a:p>
            <a:r>
              <a:rPr lang="en-US" dirty="0"/>
              <a:t>MAKING A REPORT</a:t>
            </a:r>
          </a:p>
        </p:txBody>
      </p:sp>
      <p:sp>
        <p:nvSpPr>
          <p:cNvPr id="4" name="Text Placeholder 3">
            <a:extLst>
              <a:ext uri="{FF2B5EF4-FFF2-40B4-BE49-F238E27FC236}">
                <a16:creationId xmlns:a16="http://schemas.microsoft.com/office/drawing/2014/main" id="{751E2042-7BA7-4386-AC83-56AEB6C8E82B}"/>
              </a:ext>
            </a:extLst>
          </p:cNvPr>
          <p:cNvSpPr>
            <a:spLocks noGrp="1"/>
          </p:cNvSpPr>
          <p:nvPr>
            <p:ph type="body" sz="quarter" idx="10"/>
          </p:nvPr>
        </p:nvSpPr>
        <p:spPr/>
        <p:txBody>
          <a:bodyPr/>
          <a:lstStyle/>
          <a:p>
            <a:r>
              <a:rPr lang="en-US" dirty="0"/>
              <a:t>ONLINE REPORTING</a:t>
            </a:r>
          </a:p>
          <a:p>
            <a:endParaRPr lang="en-US" dirty="0"/>
          </a:p>
        </p:txBody>
      </p:sp>
      <p:sp>
        <p:nvSpPr>
          <p:cNvPr id="5" name="Text Placeholder 4">
            <a:extLst>
              <a:ext uri="{FF2B5EF4-FFF2-40B4-BE49-F238E27FC236}">
                <a16:creationId xmlns:a16="http://schemas.microsoft.com/office/drawing/2014/main" id="{0DD18DE7-F1FD-4644-8244-AF0E6B7FB639}"/>
              </a:ext>
            </a:extLst>
          </p:cNvPr>
          <p:cNvSpPr>
            <a:spLocks noGrp="1"/>
          </p:cNvSpPr>
          <p:nvPr>
            <p:ph type="body" sz="quarter" idx="11"/>
          </p:nvPr>
        </p:nvSpPr>
        <p:spPr/>
        <p:txBody>
          <a:bodyPr/>
          <a:lstStyle/>
          <a:p>
            <a:endParaRPr lang="en-US"/>
          </a:p>
        </p:txBody>
      </p:sp>
      <p:pic>
        <p:nvPicPr>
          <p:cNvPr id="8" name="Content Placeholder 7">
            <a:extLst>
              <a:ext uri="{FF2B5EF4-FFF2-40B4-BE49-F238E27FC236}">
                <a16:creationId xmlns:a16="http://schemas.microsoft.com/office/drawing/2014/main" id="{332EB63B-C967-4EBA-8E37-C83EE567E6AA}"/>
              </a:ext>
            </a:extLst>
          </p:cNvPr>
          <p:cNvPicPr>
            <a:picLocks noGrp="1" noChangeAspect="1"/>
          </p:cNvPicPr>
          <p:nvPr>
            <p:ph idx="1"/>
          </p:nvPr>
        </p:nvPicPr>
        <p:blipFill>
          <a:blip r:embed="rId2"/>
          <a:stretch>
            <a:fillRect/>
          </a:stretch>
        </p:blipFill>
        <p:spPr>
          <a:xfrm>
            <a:off x="1934581" y="1608138"/>
            <a:ext cx="5274838" cy="4192587"/>
          </a:xfrm>
          <a:prstGeom prst="rect">
            <a:avLst/>
          </a:prstGeom>
        </p:spPr>
      </p:pic>
    </p:spTree>
    <p:extLst>
      <p:ext uri="{BB962C8B-B14F-4D97-AF65-F5344CB8AC3E}">
        <p14:creationId xmlns:p14="http://schemas.microsoft.com/office/powerpoint/2010/main" val="360434610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68F85E1-D8D4-42D3-89DF-BE82D8893DB8}"/>
              </a:ext>
            </a:extLst>
          </p:cNvPr>
          <p:cNvSpPr>
            <a:spLocks noGrp="1"/>
          </p:cNvSpPr>
          <p:nvPr>
            <p:ph type="ctrTitle"/>
          </p:nvPr>
        </p:nvSpPr>
        <p:spPr/>
        <p:txBody>
          <a:bodyPr/>
          <a:lstStyle/>
          <a:p>
            <a:r>
              <a:rPr lang="en-US" dirty="0"/>
              <a:t>MAKING A REPORT</a:t>
            </a:r>
          </a:p>
        </p:txBody>
      </p:sp>
      <p:sp>
        <p:nvSpPr>
          <p:cNvPr id="4" name="Text Placeholder 3">
            <a:extLst>
              <a:ext uri="{FF2B5EF4-FFF2-40B4-BE49-F238E27FC236}">
                <a16:creationId xmlns:a16="http://schemas.microsoft.com/office/drawing/2014/main" id="{751E2042-7BA7-4386-AC83-56AEB6C8E82B}"/>
              </a:ext>
            </a:extLst>
          </p:cNvPr>
          <p:cNvSpPr>
            <a:spLocks noGrp="1"/>
          </p:cNvSpPr>
          <p:nvPr>
            <p:ph type="body" sz="quarter" idx="10"/>
          </p:nvPr>
        </p:nvSpPr>
        <p:spPr/>
        <p:txBody>
          <a:bodyPr/>
          <a:lstStyle/>
          <a:p>
            <a:r>
              <a:rPr lang="en-US" dirty="0"/>
              <a:t>ONLINE REPORTING</a:t>
            </a:r>
          </a:p>
          <a:p>
            <a:endParaRPr lang="en-US" dirty="0"/>
          </a:p>
        </p:txBody>
      </p:sp>
      <p:sp>
        <p:nvSpPr>
          <p:cNvPr id="5" name="Text Placeholder 4">
            <a:extLst>
              <a:ext uri="{FF2B5EF4-FFF2-40B4-BE49-F238E27FC236}">
                <a16:creationId xmlns:a16="http://schemas.microsoft.com/office/drawing/2014/main" id="{0DD18DE7-F1FD-4644-8244-AF0E6B7FB639}"/>
              </a:ext>
            </a:extLst>
          </p:cNvPr>
          <p:cNvSpPr>
            <a:spLocks noGrp="1"/>
          </p:cNvSpPr>
          <p:nvPr>
            <p:ph type="body" sz="quarter" idx="11"/>
          </p:nvPr>
        </p:nvSpPr>
        <p:spPr/>
        <p:txBody>
          <a:bodyPr/>
          <a:lstStyle/>
          <a:p>
            <a:endParaRPr lang="en-US"/>
          </a:p>
        </p:txBody>
      </p:sp>
      <p:pic>
        <p:nvPicPr>
          <p:cNvPr id="7" name="Content Placeholder 6">
            <a:extLst>
              <a:ext uri="{FF2B5EF4-FFF2-40B4-BE49-F238E27FC236}">
                <a16:creationId xmlns:a16="http://schemas.microsoft.com/office/drawing/2014/main" id="{18EC082E-8FB1-4882-9918-FFCA2D997A0E}"/>
              </a:ext>
            </a:extLst>
          </p:cNvPr>
          <p:cNvPicPr>
            <a:picLocks noGrp="1" noChangeAspect="1"/>
          </p:cNvPicPr>
          <p:nvPr>
            <p:ph idx="1"/>
          </p:nvPr>
        </p:nvPicPr>
        <p:blipFill>
          <a:blip r:embed="rId2"/>
          <a:stretch>
            <a:fillRect/>
          </a:stretch>
        </p:blipFill>
        <p:spPr>
          <a:xfrm>
            <a:off x="1853185" y="1608138"/>
            <a:ext cx="5437629" cy="4192587"/>
          </a:xfrm>
          <a:prstGeom prst="rect">
            <a:avLst/>
          </a:prstGeom>
        </p:spPr>
      </p:pic>
    </p:spTree>
    <p:extLst>
      <p:ext uri="{BB962C8B-B14F-4D97-AF65-F5344CB8AC3E}">
        <p14:creationId xmlns:p14="http://schemas.microsoft.com/office/powerpoint/2010/main" val="12815508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68F85E1-D8D4-42D3-89DF-BE82D8893DB8}"/>
              </a:ext>
            </a:extLst>
          </p:cNvPr>
          <p:cNvSpPr>
            <a:spLocks noGrp="1"/>
          </p:cNvSpPr>
          <p:nvPr>
            <p:ph type="ctrTitle"/>
          </p:nvPr>
        </p:nvSpPr>
        <p:spPr/>
        <p:txBody>
          <a:bodyPr/>
          <a:lstStyle/>
          <a:p>
            <a:r>
              <a:rPr lang="en-US" b="1" dirty="0"/>
              <a:t>MAKING A REPORT</a:t>
            </a:r>
            <a:endParaRPr lang="en-US" dirty="0"/>
          </a:p>
        </p:txBody>
      </p:sp>
      <p:sp>
        <p:nvSpPr>
          <p:cNvPr id="4" name="Text Placeholder 3">
            <a:extLst>
              <a:ext uri="{FF2B5EF4-FFF2-40B4-BE49-F238E27FC236}">
                <a16:creationId xmlns:a16="http://schemas.microsoft.com/office/drawing/2014/main" id="{751E2042-7BA7-4386-AC83-56AEB6C8E82B}"/>
              </a:ext>
            </a:extLst>
          </p:cNvPr>
          <p:cNvSpPr>
            <a:spLocks noGrp="1"/>
          </p:cNvSpPr>
          <p:nvPr>
            <p:ph type="body" sz="quarter" idx="10"/>
          </p:nvPr>
        </p:nvSpPr>
        <p:spPr/>
        <p:txBody>
          <a:bodyPr/>
          <a:lstStyle/>
          <a:p>
            <a:r>
              <a:rPr lang="en-US" dirty="0"/>
              <a:t>ONLINE REPORTING</a:t>
            </a:r>
          </a:p>
          <a:p>
            <a:endParaRPr lang="en-US" dirty="0"/>
          </a:p>
        </p:txBody>
      </p:sp>
      <p:sp>
        <p:nvSpPr>
          <p:cNvPr id="5" name="Text Placeholder 4">
            <a:extLst>
              <a:ext uri="{FF2B5EF4-FFF2-40B4-BE49-F238E27FC236}">
                <a16:creationId xmlns:a16="http://schemas.microsoft.com/office/drawing/2014/main" id="{0DD18DE7-F1FD-4644-8244-AF0E6B7FB639}"/>
              </a:ext>
            </a:extLst>
          </p:cNvPr>
          <p:cNvSpPr>
            <a:spLocks noGrp="1"/>
          </p:cNvSpPr>
          <p:nvPr>
            <p:ph type="body" sz="quarter" idx="11"/>
          </p:nvPr>
        </p:nvSpPr>
        <p:spPr/>
        <p:txBody>
          <a:bodyPr/>
          <a:lstStyle/>
          <a:p>
            <a:endParaRPr lang="en-US"/>
          </a:p>
        </p:txBody>
      </p:sp>
      <p:pic>
        <p:nvPicPr>
          <p:cNvPr id="9" name="Picture 2">
            <a:extLst>
              <a:ext uri="{FF2B5EF4-FFF2-40B4-BE49-F238E27FC236}">
                <a16:creationId xmlns:a16="http://schemas.microsoft.com/office/drawing/2014/main" id="{68D75B83-8007-4305-A19F-BEACB0D0AA34}"/>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713701" y="1608138"/>
            <a:ext cx="5716598" cy="419258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4979177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68F85E1-D8D4-42D3-89DF-BE82D8893DB8}"/>
              </a:ext>
            </a:extLst>
          </p:cNvPr>
          <p:cNvSpPr>
            <a:spLocks noGrp="1"/>
          </p:cNvSpPr>
          <p:nvPr>
            <p:ph type="ctrTitle"/>
          </p:nvPr>
        </p:nvSpPr>
        <p:spPr/>
        <p:txBody>
          <a:bodyPr/>
          <a:lstStyle/>
          <a:p>
            <a:r>
              <a:rPr lang="en-US" dirty="0"/>
              <a:t>MAKING A REPORT</a:t>
            </a:r>
          </a:p>
        </p:txBody>
      </p:sp>
      <p:sp>
        <p:nvSpPr>
          <p:cNvPr id="4" name="Text Placeholder 3">
            <a:extLst>
              <a:ext uri="{FF2B5EF4-FFF2-40B4-BE49-F238E27FC236}">
                <a16:creationId xmlns:a16="http://schemas.microsoft.com/office/drawing/2014/main" id="{751E2042-7BA7-4386-AC83-56AEB6C8E82B}"/>
              </a:ext>
            </a:extLst>
          </p:cNvPr>
          <p:cNvSpPr>
            <a:spLocks noGrp="1"/>
          </p:cNvSpPr>
          <p:nvPr>
            <p:ph type="body" sz="quarter" idx="10"/>
          </p:nvPr>
        </p:nvSpPr>
        <p:spPr/>
        <p:txBody>
          <a:bodyPr/>
          <a:lstStyle/>
          <a:p>
            <a:r>
              <a:rPr lang="en-US" dirty="0"/>
              <a:t>ONLINE REPORTING</a:t>
            </a:r>
          </a:p>
          <a:p>
            <a:endParaRPr lang="en-US" dirty="0"/>
          </a:p>
        </p:txBody>
      </p:sp>
      <p:sp>
        <p:nvSpPr>
          <p:cNvPr id="5" name="Text Placeholder 4">
            <a:extLst>
              <a:ext uri="{FF2B5EF4-FFF2-40B4-BE49-F238E27FC236}">
                <a16:creationId xmlns:a16="http://schemas.microsoft.com/office/drawing/2014/main" id="{0DD18DE7-F1FD-4644-8244-AF0E6B7FB639}"/>
              </a:ext>
            </a:extLst>
          </p:cNvPr>
          <p:cNvSpPr>
            <a:spLocks noGrp="1"/>
          </p:cNvSpPr>
          <p:nvPr>
            <p:ph type="body" sz="quarter" idx="11"/>
          </p:nvPr>
        </p:nvSpPr>
        <p:spPr/>
        <p:txBody>
          <a:bodyPr/>
          <a:lstStyle/>
          <a:p>
            <a:endParaRPr lang="en-US"/>
          </a:p>
        </p:txBody>
      </p:sp>
      <p:pic>
        <p:nvPicPr>
          <p:cNvPr id="8" name="Content Placeholder 7">
            <a:extLst>
              <a:ext uri="{FF2B5EF4-FFF2-40B4-BE49-F238E27FC236}">
                <a16:creationId xmlns:a16="http://schemas.microsoft.com/office/drawing/2014/main" id="{D36CF9B1-FEDB-465E-A947-D97C639848C9}"/>
              </a:ext>
            </a:extLst>
          </p:cNvPr>
          <p:cNvPicPr>
            <a:picLocks noGrp="1" noChangeAspect="1"/>
          </p:cNvPicPr>
          <p:nvPr>
            <p:ph idx="1"/>
          </p:nvPr>
        </p:nvPicPr>
        <p:blipFill>
          <a:blip r:embed="rId2"/>
          <a:stretch>
            <a:fillRect/>
          </a:stretch>
        </p:blipFill>
        <p:spPr>
          <a:xfrm>
            <a:off x="1957703" y="1608138"/>
            <a:ext cx="5228593" cy="419258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8992463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1A2DE6F-253A-4174-8665-C7745F9ADBB5}"/>
              </a:ext>
            </a:extLst>
          </p:cNvPr>
          <p:cNvSpPr>
            <a:spLocks noGrp="1"/>
          </p:cNvSpPr>
          <p:nvPr>
            <p:ph type="ctrTitle"/>
          </p:nvPr>
        </p:nvSpPr>
        <p:spPr/>
        <p:txBody>
          <a:bodyPr/>
          <a:lstStyle/>
          <a:p>
            <a:r>
              <a:rPr lang="en-US" dirty="0"/>
              <a:t>STATE STATUTE</a:t>
            </a:r>
          </a:p>
        </p:txBody>
      </p:sp>
      <p:sp>
        <p:nvSpPr>
          <p:cNvPr id="7" name="Text Placeholder 6">
            <a:extLst>
              <a:ext uri="{FF2B5EF4-FFF2-40B4-BE49-F238E27FC236}">
                <a16:creationId xmlns:a16="http://schemas.microsoft.com/office/drawing/2014/main" id="{5BCCAEB5-4014-436A-A219-ECC76BD3914B}"/>
              </a:ext>
            </a:extLst>
          </p:cNvPr>
          <p:cNvSpPr>
            <a:spLocks noGrp="1"/>
          </p:cNvSpPr>
          <p:nvPr>
            <p:ph type="body" sz="quarter" idx="12"/>
          </p:nvPr>
        </p:nvSpPr>
        <p:spPr/>
        <p:txBody>
          <a:bodyPr/>
          <a:lstStyle/>
          <a:p>
            <a:r>
              <a:rPr lang="en-US" dirty="0"/>
              <a:t>What mandated reporting means</a:t>
            </a:r>
          </a:p>
        </p:txBody>
      </p:sp>
      <p:pic>
        <p:nvPicPr>
          <p:cNvPr id="3" name="Picture Placeholder 2">
            <a:extLst>
              <a:ext uri="{FF2B5EF4-FFF2-40B4-BE49-F238E27FC236}">
                <a16:creationId xmlns:a16="http://schemas.microsoft.com/office/drawing/2014/main" id="{70709EE2-FD0F-4D81-A97F-DA1D39FF4936}"/>
              </a:ext>
            </a:extLst>
          </p:cNvPr>
          <p:cNvPicPr>
            <a:picLocks noGrp="1" noChangeAspect="1"/>
          </p:cNvPicPr>
          <p:nvPr>
            <p:ph type="pic" sz="quarter" idx="13"/>
          </p:nvPr>
        </p:nvPicPr>
        <p:blipFill rotWithShape="1">
          <a:blip r:embed="rId2">
            <a:grayscl/>
            <a:extLst>
              <a:ext uri="{28A0092B-C50C-407E-A947-70E740481C1C}">
                <a14:useLocalDpi xmlns:a14="http://schemas.microsoft.com/office/drawing/2010/main" val="0"/>
              </a:ext>
            </a:extLst>
          </a:blip>
          <a:srcRect/>
          <a:stretch/>
        </p:blipFill>
        <p:spPr>
          <a:xfrm>
            <a:off x="2831038" y="1563680"/>
            <a:ext cx="3467293" cy="3467293"/>
          </a:xfrm>
        </p:spPr>
      </p:pic>
      <p:sp>
        <p:nvSpPr>
          <p:cNvPr id="9" name="Text Placeholder 8">
            <a:extLst>
              <a:ext uri="{FF2B5EF4-FFF2-40B4-BE49-F238E27FC236}">
                <a16:creationId xmlns:a16="http://schemas.microsoft.com/office/drawing/2014/main" id="{2AEEC5A4-1BFB-4E4C-A914-F52EC9E09160}"/>
              </a:ext>
            </a:extLst>
          </p:cNvPr>
          <p:cNvSpPr>
            <a:spLocks noGrp="1"/>
          </p:cNvSpPr>
          <p:nvPr>
            <p:ph type="body" sz="quarter" idx="14"/>
          </p:nvPr>
        </p:nvSpPr>
        <p:spPr/>
        <p:txBody>
          <a:bodyPr/>
          <a:lstStyle/>
          <a:p>
            <a:endParaRPr lang="en-US"/>
          </a:p>
        </p:txBody>
      </p:sp>
    </p:spTree>
    <p:extLst>
      <p:ext uri="{BB962C8B-B14F-4D97-AF65-F5344CB8AC3E}">
        <p14:creationId xmlns:p14="http://schemas.microsoft.com/office/powerpoint/2010/main" val="81611895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68F85E1-D8D4-42D3-89DF-BE82D8893DB8}"/>
              </a:ext>
            </a:extLst>
          </p:cNvPr>
          <p:cNvSpPr>
            <a:spLocks noGrp="1"/>
          </p:cNvSpPr>
          <p:nvPr>
            <p:ph type="ctrTitle"/>
          </p:nvPr>
        </p:nvSpPr>
        <p:spPr/>
        <p:txBody>
          <a:bodyPr/>
          <a:lstStyle/>
          <a:p>
            <a:r>
              <a:rPr lang="en-US" dirty="0"/>
              <a:t>MAKING A REPORT</a:t>
            </a:r>
          </a:p>
        </p:txBody>
      </p:sp>
      <p:sp>
        <p:nvSpPr>
          <p:cNvPr id="4" name="Text Placeholder 3">
            <a:extLst>
              <a:ext uri="{FF2B5EF4-FFF2-40B4-BE49-F238E27FC236}">
                <a16:creationId xmlns:a16="http://schemas.microsoft.com/office/drawing/2014/main" id="{751E2042-7BA7-4386-AC83-56AEB6C8E82B}"/>
              </a:ext>
            </a:extLst>
          </p:cNvPr>
          <p:cNvSpPr>
            <a:spLocks noGrp="1"/>
          </p:cNvSpPr>
          <p:nvPr>
            <p:ph type="body" sz="quarter" idx="10"/>
          </p:nvPr>
        </p:nvSpPr>
        <p:spPr/>
        <p:txBody>
          <a:bodyPr/>
          <a:lstStyle/>
          <a:p>
            <a:r>
              <a:rPr lang="en-US" dirty="0"/>
              <a:t>ONLINE REPORTING</a:t>
            </a:r>
          </a:p>
          <a:p>
            <a:endParaRPr lang="en-US" dirty="0"/>
          </a:p>
        </p:txBody>
      </p:sp>
      <p:sp>
        <p:nvSpPr>
          <p:cNvPr id="5" name="Text Placeholder 4">
            <a:extLst>
              <a:ext uri="{FF2B5EF4-FFF2-40B4-BE49-F238E27FC236}">
                <a16:creationId xmlns:a16="http://schemas.microsoft.com/office/drawing/2014/main" id="{0DD18DE7-F1FD-4644-8244-AF0E6B7FB639}"/>
              </a:ext>
            </a:extLst>
          </p:cNvPr>
          <p:cNvSpPr>
            <a:spLocks noGrp="1"/>
          </p:cNvSpPr>
          <p:nvPr>
            <p:ph type="body" sz="quarter" idx="11"/>
          </p:nvPr>
        </p:nvSpPr>
        <p:spPr/>
        <p:txBody>
          <a:bodyPr/>
          <a:lstStyle/>
          <a:p>
            <a:endParaRPr lang="en-US"/>
          </a:p>
        </p:txBody>
      </p:sp>
      <p:pic>
        <p:nvPicPr>
          <p:cNvPr id="9" name="Content Placeholder 8">
            <a:extLst>
              <a:ext uri="{FF2B5EF4-FFF2-40B4-BE49-F238E27FC236}">
                <a16:creationId xmlns:a16="http://schemas.microsoft.com/office/drawing/2014/main" id="{0B03CA4A-E89F-48FD-A4A1-76E74FF009E6}"/>
              </a:ext>
            </a:extLst>
          </p:cNvPr>
          <p:cNvPicPr>
            <a:picLocks noGrp="1" noChangeAspect="1"/>
          </p:cNvPicPr>
          <p:nvPr>
            <p:ph idx="1"/>
          </p:nvPr>
        </p:nvPicPr>
        <p:blipFill>
          <a:blip r:embed="rId2"/>
          <a:stretch>
            <a:fillRect/>
          </a:stretch>
        </p:blipFill>
        <p:spPr>
          <a:xfrm>
            <a:off x="628650" y="1747254"/>
            <a:ext cx="7886700" cy="391435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19271860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68F85E1-D8D4-42D3-89DF-BE82D8893DB8}"/>
              </a:ext>
            </a:extLst>
          </p:cNvPr>
          <p:cNvSpPr>
            <a:spLocks noGrp="1"/>
          </p:cNvSpPr>
          <p:nvPr>
            <p:ph type="ctrTitle"/>
          </p:nvPr>
        </p:nvSpPr>
        <p:spPr/>
        <p:txBody>
          <a:bodyPr/>
          <a:lstStyle/>
          <a:p>
            <a:r>
              <a:rPr lang="en-US" dirty="0"/>
              <a:t>MAKING A REPORT</a:t>
            </a:r>
          </a:p>
        </p:txBody>
      </p:sp>
      <p:sp>
        <p:nvSpPr>
          <p:cNvPr id="4" name="Text Placeholder 3">
            <a:extLst>
              <a:ext uri="{FF2B5EF4-FFF2-40B4-BE49-F238E27FC236}">
                <a16:creationId xmlns:a16="http://schemas.microsoft.com/office/drawing/2014/main" id="{751E2042-7BA7-4386-AC83-56AEB6C8E82B}"/>
              </a:ext>
            </a:extLst>
          </p:cNvPr>
          <p:cNvSpPr>
            <a:spLocks noGrp="1"/>
          </p:cNvSpPr>
          <p:nvPr>
            <p:ph type="body" sz="quarter" idx="10"/>
          </p:nvPr>
        </p:nvSpPr>
        <p:spPr/>
        <p:txBody>
          <a:bodyPr/>
          <a:lstStyle/>
          <a:p>
            <a:r>
              <a:rPr lang="en-US" dirty="0"/>
              <a:t>ONLINE REPORTING</a:t>
            </a:r>
          </a:p>
          <a:p>
            <a:endParaRPr lang="en-US" dirty="0"/>
          </a:p>
        </p:txBody>
      </p:sp>
      <p:sp>
        <p:nvSpPr>
          <p:cNvPr id="5" name="Text Placeholder 4">
            <a:extLst>
              <a:ext uri="{FF2B5EF4-FFF2-40B4-BE49-F238E27FC236}">
                <a16:creationId xmlns:a16="http://schemas.microsoft.com/office/drawing/2014/main" id="{0DD18DE7-F1FD-4644-8244-AF0E6B7FB639}"/>
              </a:ext>
            </a:extLst>
          </p:cNvPr>
          <p:cNvSpPr>
            <a:spLocks noGrp="1"/>
          </p:cNvSpPr>
          <p:nvPr>
            <p:ph type="body" sz="quarter" idx="11"/>
          </p:nvPr>
        </p:nvSpPr>
        <p:spPr/>
        <p:txBody>
          <a:bodyPr/>
          <a:lstStyle/>
          <a:p>
            <a:endParaRPr lang="en-US"/>
          </a:p>
        </p:txBody>
      </p:sp>
      <p:pic>
        <p:nvPicPr>
          <p:cNvPr id="8" name="Content Placeholder 7">
            <a:extLst>
              <a:ext uri="{FF2B5EF4-FFF2-40B4-BE49-F238E27FC236}">
                <a16:creationId xmlns:a16="http://schemas.microsoft.com/office/drawing/2014/main" id="{B56B44D6-EDFE-45E9-9602-148D2C9FE256}"/>
              </a:ext>
            </a:extLst>
          </p:cNvPr>
          <p:cNvPicPr>
            <a:picLocks noGrp="1" noChangeAspect="1"/>
          </p:cNvPicPr>
          <p:nvPr>
            <p:ph idx="1"/>
          </p:nvPr>
        </p:nvPicPr>
        <p:blipFill>
          <a:blip r:embed="rId2"/>
          <a:stretch>
            <a:fillRect/>
          </a:stretch>
        </p:blipFill>
        <p:spPr>
          <a:xfrm>
            <a:off x="1682828" y="1608138"/>
            <a:ext cx="5778344" cy="419258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90443875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68F85E1-D8D4-42D3-89DF-BE82D8893DB8}"/>
              </a:ext>
            </a:extLst>
          </p:cNvPr>
          <p:cNvSpPr>
            <a:spLocks noGrp="1"/>
          </p:cNvSpPr>
          <p:nvPr>
            <p:ph type="ctrTitle"/>
          </p:nvPr>
        </p:nvSpPr>
        <p:spPr/>
        <p:txBody>
          <a:bodyPr/>
          <a:lstStyle/>
          <a:p>
            <a:r>
              <a:rPr lang="en-US" dirty="0"/>
              <a:t>MAKING A REPORT</a:t>
            </a:r>
          </a:p>
        </p:txBody>
      </p:sp>
      <p:sp>
        <p:nvSpPr>
          <p:cNvPr id="4" name="Text Placeholder 3">
            <a:extLst>
              <a:ext uri="{FF2B5EF4-FFF2-40B4-BE49-F238E27FC236}">
                <a16:creationId xmlns:a16="http://schemas.microsoft.com/office/drawing/2014/main" id="{751E2042-7BA7-4386-AC83-56AEB6C8E82B}"/>
              </a:ext>
            </a:extLst>
          </p:cNvPr>
          <p:cNvSpPr>
            <a:spLocks noGrp="1"/>
          </p:cNvSpPr>
          <p:nvPr>
            <p:ph type="body" sz="quarter" idx="10"/>
          </p:nvPr>
        </p:nvSpPr>
        <p:spPr/>
        <p:txBody>
          <a:bodyPr/>
          <a:lstStyle/>
          <a:p>
            <a:r>
              <a:rPr lang="en-US" dirty="0"/>
              <a:t>ONLINE REPORTING</a:t>
            </a:r>
          </a:p>
          <a:p>
            <a:endParaRPr lang="en-US" dirty="0"/>
          </a:p>
        </p:txBody>
      </p:sp>
      <p:sp>
        <p:nvSpPr>
          <p:cNvPr id="5" name="Text Placeholder 4">
            <a:extLst>
              <a:ext uri="{FF2B5EF4-FFF2-40B4-BE49-F238E27FC236}">
                <a16:creationId xmlns:a16="http://schemas.microsoft.com/office/drawing/2014/main" id="{0DD18DE7-F1FD-4644-8244-AF0E6B7FB639}"/>
              </a:ext>
            </a:extLst>
          </p:cNvPr>
          <p:cNvSpPr>
            <a:spLocks noGrp="1"/>
          </p:cNvSpPr>
          <p:nvPr>
            <p:ph type="body" sz="quarter" idx="11"/>
          </p:nvPr>
        </p:nvSpPr>
        <p:spPr/>
        <p:txBody>
          <a:bodyPr/>
          <a:lstStyle/>
          <a:p>
            <a:endParaRPr lang="en-US"/>
          </a:p>
        </p:txBody>
      </p:sp>
      <p:pic>
        <p:nvPicPr>
          <p:cNvPr id="9" name="Content Placeholder 8">
            <a:extLst>
              <a:ext uri="{FF2B5EF4-FFF2-40B4-BE49-F238E27FC236}">
                <a16:creationId xmlns:a16="http://schemas.microsoft.com/office/drawing/2014/main" id="{D2239421-4773-4060-8DC8-A21C7FC2C230}"/>
              </a:ext>
            </a:extLst>
          </p:cNvPr>
          <p:cNvPicPr>
            <a:picLocks noGrp="1" noChangeAspect="1"/>
          </p:cNvPicPr>
          <p:nvPr>
            <p:ph idx="1"/>
          </p:nvPr>
        </p:nvPicPr>
        <p:blipFill>
          <a:blip r:embed="rId2"/>
          <a:stretch>
            <a:fillRect/>
          </a:stretch>
        </p:blipFill>
        <p:spPr>
          <a:xfrm>
            <a:off x="881062" y="1904206"/>
            <a:ext cx="7381875" cy="360045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08824866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68F85E1-D8D4-42D3-89DF-BE82D8893DB8}"/>
              </a:ext>
            </a:extLst>
          </p:cNvPr>
          <p:cNvSpPr>
            <a:spLocks noGrp="1"/>
          </p:cNvSpPr>
          <p:nvPr>
            <p:ph type="ctrTitle"/>
          </p:nvPr>
        </p:nvSpPr>
        <p:spPr/>
        <p:txBody>
          <a:bodyPr/>
          <a:lstStyle/>
          <a:p>
            <a:r>
              <a:rPr lang="en-US" b="1" dirty="0"/>
              <a:t>MAKING A REPORT</a:t>
            </a:r>
            <a:endParaRPr lang="en-US" dirty="0"/>
          </a:p>
        </p:txBody>
      </p:sp>
      <p:sp>
        <p:nvSpPr>
          <p:cNvPr id="4" name="Text Placeholder 3">
            <a:extLst>
              <a:ext uri="{FF2B5EF4-FFF2-40B4-BE49-F238E27FC236}">
                <a16:creationId xmlns:a16="http://schemas.microsoft.com/office/drawing/2014/main" id="{751E2042-7BA7-4386-AC83-56AEB6C8E82B}"/>
              </a:ext>
            </a:extLst>
          </p:cNvPr>
          <p:cNvSpPr>
            <a:spLocks noGrp="1"/>
          </p:cNvSpPr>
          <p:nvPr>
            <p:ph type="body" sz="quarter" idx="10"/>
          </p:nvPr>
        </p:nvSpPr>
        <p:spPr/>
        <p:txBody>
          <a:bodyPr/>
          <a:lstStyle/>
          <a:p>
            <a:r>
              <a:rPr lang="en-US" dirty="0"/>
              <a:t>ONLINE REPORTING</a:t>
            </a:r>
          </a:p>
          <a:p>
            <a:endParaRPr lang="en-US" dirty="0"/>
          </a:p>
        </p:txBody>
      </p:sp>
      <p:sp>
        <p:nvSpPr>
          <p:cNvPr id="5" name="Text Placeholder 4">
            <a:extLst>
              <a:ext uri="{FF2B5EF4-FFF2-40B4-BE49-F238E27FC236}">
                <a16:creationId xmlns:a16="http://schemas.microsoft.com/office/drawing/2014/main" id="{0DD18DE7-F1FD-4644-8244-AF0E6B7FB639}"/>
              </a:ext>
            </a:extLst>
          </p:cNvPr>
          <p:cNvSpPr>
            <a:spLocks noGrp="1"/>
          </p:cNvSpPr>
          <p:nvPr>
            <p:ph type="body" sz="quarter" idx="11"/>
          </p:nvPr>
        </p:nvSpPr>
        <p:spPr/>
        <p:txBody>
          <a:bodyPr/>
          <a:lstStyle/>
          <a:p>
            <a:endParaRPr lang="en-US"/>
          </a:p>
        </p:txBody>
      </p:sp>
      <p:pic>
        <p:nvPicPr>
          <p:cNvPr id="8" name="Content Placeholder 7" descr="Protective Services Report - Internet Explorer">
            <a:extLst>
              <a:ext uri="{FF2B5EF4-FFF2-40B4-BE49-F238E27FC236}">
                <a16:creationId xmlns:a16="http://schemas.microsoft.com/office/drawing/2014/main" id="{99591E59-3519-4640-A48C-49333465697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87750" y="1608138"/>
            <a:ext cx="6968500" cy="4192587"/>
          </a:xfrm>
          <a:prstGeom prst="rect">
            <a:avLst/>
          </a:prstGeom>
          <a:effectLst>
            <a:outerShdw blurRad="292100" dist="139700" dir="2700000" algn="ctr" rotWithShape="0">
              <a:srgbClr val="000000">
                <a:alpha val="63000"/>
              </a:srgbClr>
            </a:outerShdw>
          </a:effectLst>
        </p:spPr>
      </p:pic>
    </p:spTree>
    <p:extLst>
      <p:ext uri="{BB962C8B-B14F-4D97-AF65-F5344CB8AC3E}">
        <p14:creationId xmlns:p14="http://schemas.microsoft.com/office/powerpoint/2010/main" val="273324134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1EDF4C1-2ECA-46D5-8A19-89656DBBDD1A}"/>
              </a:ext>
            </a:extLst>
          </p:cNvPr>
          <p:cNvSpPr>
            <a:spLocks noGrp="1"/>
          </p:cNvSpPr>
          <p:nvPr>
            <p:ph idx="1"/>
          </p:nvPr>
        </p:nvSpPr>
        <p:spPr/>
        <p:txBody>
          <a:bodyPr/>
          <a:lstStyle/>
          <a:p>
            <a:pPr marL="514350" indent="-514350">
              <a:lnSpc>
                <a:spcPct val="100000"/>
              </a:lnSpc>
              <a:buClr>
                <a:srgbClr val="313942"/>
              </a:buClr>
              <a:defRPr/>
            </a:pPr>
            <a:r>
              <a:rPr lang="en-US" dirty="0">
                <a:latin typeface="Arial" panose="020B0604020202020204" pitchFamily="34" charset="0"/>
                <a:cs typeface="Arial" panose="020B0604020202020204" pitchFamily="34" charset="0"/>
              </a:rPr>
              <a:t>If you make a report online you will receive an email with the event or intake ID number.</a:t>
            </a:r>
          </a:p>
          <a:p>
            <a:pPr marL="514350" indent="-514350">
              <a:lnSpc>
                <a:spcPct val="100000"/>
              </a:lnSpc>
              <a:buClr>
                <a:srgbClr val="313942"/>
              </a:buClr>
              <a:defRPr/>
            </a:pPr>
            <a:r>
              <a:rPr lang="en-US" dirty="0">
                <a:latin typeface="Arial" panose="020B0604020202020204" pitchFamily="34" charset="0"/>
                <a:cs typeface="Arial" panose="020B0604020202020204" pitchFamily="34" charset="0"/>
              </a:rPr>
              <a:t>If you request notification of the results of the call you will receive a letter telling you if the report was assigned or not assigned.</a:t>
            </a:r>
          </a:p>
          <a:p>
            <a:pPr marL="514350" indent="-514350">
              <a:lnSpc>
                <a:spcPct val="100000"/>
              </a:lnSpc>
              <a:buClr>
                <a:srgbClr val="313942"/>
              </a:buClr>
              <a:defRPr/>
            </a:pPr>
            <a:r>
              <a:rPr lang="en-US" dirty="0">
                <a:latin typeface="Arial" panose="020B0604020202020204" pitchFamily="34" charset="0"/>
                <a:cs typeface="Arial" panose="020B0604020202020204" pitchFamily="34" charset="0"/>
              </a:rPr>
              <a:t>You will not be able to gain additional information about what happens during the investigation without a signed release of information. </a:t>
            </a:r>
          </a:p>
          <a:p>
            <a:endParaRPr lang="en-US" dirty="0"/>
          </a:p>
        </p:txBody>
      </p:sp>
      <p:sp>
        <p:nvSpPr>
          <p:cNvPr id="3" name="Title 2">
            <a:extLst>
              <a:ext uri="{FF2B5EF4-FFF2-40B4-BE49-F238E27FC236}">
                <a16:creationId xmlns:a16="http://schemas.microsoft.com/office/drawing/2014/main" id="{0FD32AB5-4988-4306-8868-87220A0DAC34}"/>
              </a:ext>
            </a:extLst>
          </p:cNvPr>
          <p:cNvSpPr>
            <a:spLocks noGrp="1"/>
          </p:cNvSpPr>
          <p:nvPr>
            <p:ph type="ctrTitle"/>
          </p:nvPr>
        </p:nvSpPr>
        <p:spPr/>
        <p:txBody>
          <a:bodyPr/>
          <a:lstStyle/>
          <a:p>
            <a:r>
              <a:rPr lang="en-US" dirty="0"/>
              <a:t>MAKING A REPORT</a:t>
            </a:r>
          </a:p>
        </p:txBody>
      </p:sp>
      <p:sp>
        <p:nvSpPr>
          <p:cNvPr id="4" name="Text Placeholder 3">
            <a:extLst>
              <a:ext uri="{FF2B5EF4-FFF2-40B4-BE49-F238E27FC236}">
                <a16:creationId xmlns:a16="http://schemas.microsoft.com/office/drawing/2014/main" id="{4F736758-5AB0-4B07-AED8-0739FF0FAB89}"/>
              </a:ext>
            </a:extLst>
          </p:cNvPr>
          <p:cNvSpPr>
            <a:spLocks noGrp="1"/>
          </p:cNvSpPr>
          <p:nvPr>
            <p:ph type="body" sz="quarter" idx="10"/>
          </p:nvPr>
        </p:nvSpPr>
        <p:spPr/>
        <p:txBody>
          <a:bodyPr/>
          <a:lstStyle/>
          <a:p>
            <a:r>
              <a:rPr lang="en-US" b="1" dirty="0"/>
              <a:t>HELPFUL INFORMATION </a:t>
            </a:r>
            <a:endParaRPr lang="en-US" dirty="0"/>
          </a:p>
        </p:txBody>
      </p:sp>
      <p:sp>
        <p:nvSpPr>
          <p:cNvPr id="5" name="Text Placeholder 4">
            <a:extLst>
              <a:ext uri="{FF2B5EF4-FFF2-40B4-BE49-F238E27FC236}">
                <a16:creationId xmlns:a16="http://schemas.microsoft.com/office/drawing/2014/main" id="{0D867ADB-1CBD-4C32-A719-68B601CB586E}"/>
              </a:ext>
            </a:extLst>
          </p:cNvPr>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139358053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99B0816-9662-4337-82C6-C04DFF278824}"/>
              </a:ext>
            </a:extLst>
          </p:cNvPr>
          <p:cNvSpPr>
            <a:spLocks noGrp="1"/>
          </p:cNvSpPr>
          <p:nvPr>
            <p:ph type="ctrTitle"/>
          </p:nvPr>
        </p:nvSpPr>
        <p:spPr/>
        <p:txBody>
          <a:bodyPr/>
          <a:lstStyle/>
          <a:p>
            <a:r>
              <a:rPr lang="en-US" dirty="0"/>
              <a:t>INITIAL ASSESSMENT</a:t>
            </a:r>
          </a:p>
        </p:txBody>
      </p:sp>
      <p:sp>
        <p:nvSpPr>
          <p:cNvPr id="7" name="Text Placeholder 6">
            <a:extLst>
              <a:ext uri="{FF2B5EF4-FFF2-40B4-BE49-F238E27FC236}">
                <a16:creationId xmlns:a16="http://schemas.microsoft.com/office/drawing/2014/main" id="{85867D93-2710-4104-8E22-83C05B3D0B25}"/>
              </a:ext>
            </a:extLst>
          </p:cNvPr>
          <p:cNvSpPr>
            <a:spLocks noGrp="1"/>
          </p:cNvSpPr>
          <p:nvPr>
            <p:ph type="body" sz="quarter" idx="12"/>
          </p:nvPr>
        </p:nvSpPr>
        <p:spPr/>
        <p:txBody>
          <a:bodyPr/>
          <a:lstStyle/>
          <a:p>
            <a:r>
              <a:rPr lang="en-US" dirty="0"/>
              <a:t>What happens next?</a:t>
            </a:r>
          </a:p>
        </p:txBody>
      </p:sp>
      <p:pic>
        <p:nvPicPr>
          <p:cNvPr id="3" name="Picture Placeholder 2">
            <a:extLst>
              <a:ext uri="{FF2B5EF4-FFF2-40B4-BE49-F238E27FC236}">
                <a16:creationId xmlns:a16="http://schemas.microsoft.com/office/drawing/2014/main" id="{5B976724-ACE4-467A-850C-FB3DD3778D75}"/>
              </a:ext>
            </a:extLst>
          </p:cNvPr>
          <p:cNvPicPr>
            <a:picLocks noGrp="1" noChangeAspect="1"/>
          </p:cNvPicPr>
          <p:nvPr>
            <p:ph type="pic" sz="quarter" idx="13"/>
          </p:nvPr>
        </p:nvPicPr>
        <p:blipFill>
          <a:blip r:embed="rId2">
            <a:grayscl/>
            <a:extLst>
              <a:ext uri="{28A0092B-C50C-407E-A947-70E740481C1C}">
                <a14:useLocalDpi xmlns:a14="http://schemas.microsoft.com/office/drawing/2010/main" val="0"/>
              </a:ext>
            </a:extLst>
          </a:blip>
          <a:srcRect l="16625" r="16625"/>
          <a:stretch>
            <a:fillRect/>
          </a:stretch>
        </p:blipFill>
        <p:spPr/>
      </p:pic>
      <p:sp>
        <p:nvSpPr>
          <p:cNvPr id="9" name="Text Placeholder 8">
            <a:extLst>
              <a:ext uri="{FF2B5EF4-FFF2-40B4-BE49-F238E27FC236}">
                <a16:creationId xmlns:a16="http://schemas.microsoft.com/office/drawing/2014/main" id="{074339F7-C2C6-4FBA-BDC8-10D434BC8F84}"/>
              </a:ext>
            </a:extLst>
          </p:cNvPr>
          <p:cNvSpPr>
            <a:spLocks noGrp="1"/>
          </p:cNvSpPr>
          <p:nvPr>
            <p:ph type="body" sz="quarter" idx="14"/>
          </p:nvPr>
        </p:nvSpPr>
        <p:spPr/>
        <p:txBody>
          <a:bodyPr/>
          <a:lstStyle/>
          <a:p>
            <a:endParaRPr lang="en-US"/>
          </a:p>
        </p:txBody>
      </p:sp>
    </p:spTree>
    <p:extLst>
      <p:ext uri="{BB962C8B-B14F-4D97-AF65-F5344CB8AC3E}">
        <p14:creationId xmlns:p14="http://schemas.microsoft.com/office/powerpoint/2010/main" val="232922057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F595471-C10C-45ED-B313-E8539A42A0AE}"/>
              </a:ext>
            </a:extLst>
          </p:cNvPr>
          <p:cNvSpPr>
            <a:spLocks noGrp="1"/>
          </p:cNvSpPr>
          <p:nvPr>
            <p:ph idx="1"/>
          </p:nvPr>
        </p:nvSpPr>
        <p:spPr/>
        <p:txBody>
          <a:bodyPr/>
          <a:lstStyle/>
          <a:p>
            <a:pPr marL="685800" indent="-685800">
              <a:lnSpc>
                <a:spcPct val="100000"/>
              </a:lnSpc>
              <a:buClr>
                <a:srgbClr val="313942"/>
              </a:buClr>
              <a:defRPr/>
            </a:pPr>
            <a:r>
              <a:rPr lang="en-US" sz="3200" dirty="0">
                <a:latin typeface="Arial" panose="020B0604020202020204" pitchFamily="34" charset="0"/>
                <a:cs typeface="Arial" panose="020B0604020202020204" pitchFamily="34" charset="0"/>
              </a:rPr>
              <a:t>Completed by Protection Specialists and Intake Protection Specialists</a:t>
            </a:r>
          </a:p>
          <a:p>
            <a:pPr marL="685800" indent="-685800">
              <a:lnSpc>
                <a:spcPct val="100000"/>
              </a:lnSpc>
              <a:buClr>
                <a:srgbClr val="313942"/>
              </a:buClr>
              <a:defRPr/>
            </a:pPr>
            <a:r>
              <a:rPr lang="en-US" sz="3200" dirty="0">
                <a:latin typeface="Arial" panose="020B0604020202020204" pitchFamily="34" charset="0"/>
                <a:cs typeface="Arial" panose="020B0604020202020204" pitchFamily="34" charset="0"/>
              </a:rPr>
              <a:t>Complete the Structure Decision Making (SDM) Intake Assessment</a:t>
            </a:r>
          </a:p>
          <a:p>
            <a:pPr marL="685800" indent="-685800">
              <a:lnSpc>
                <a:spcPct val="100000"/>
              </a:lnSpc>
              <a:buClr>
                <a:srgbClr val="313942"/>
              </a:buClr>
              <a:defRPr/>
            </a:pPr>
            <a:r>
              <a:rPr lang="en-US" sz="3200" dirty="0">
                <a:latin typeface="Arial" panose="020B0604020202020204" pitchFamily="34" charset="0"/>
                <a:cs typeface="Arial" panose="020B0604020202020204" pitchFamily="34" charset="0"/>
              </a:rPr>
              <a:t>Assess risk and safety factors</a:t>
            </a:r>
          </a:p>
          <a:p>
            <a:pPr marL="685800" indent="-685800">
              <a:lnSpc>
                <a:spcPct val="100000"/>
              </a:lnSpc>
              <a:buClr>
                <a:srgbClr val="313942"/>
              </a:buClr>
              <a:defRPr/>
            </a:pPr>
            <a:r>
              <a:rPr lang="en-US" sz="3200" dirty="0">
                <a:latin typeface="Arial" panose="020B0604020202020204" pitchFamily="34" charset="0"/>
                <a:cs typeface="Arial" panose="020B0604020202020204" pitchFamily="34" charset="0"/>
              </a:rPr>
              <a:t>Apply abuse/neglect definitions</a:t>
            </a:r>
          </a:p>
          <a:p>
            <a:endParaRPr lang="en-US" dirty="0"/>
          </a:p>
        </p:txBody>
      </p:sp>
      <p:sp>
        <p:nvSpPr>
          <p:cNvPr id="3" name="Title 2">
            <a:extLst>
              <a:ext uri="{FF2B5EF4-FFF2-40B4-BE49-F238E27FC236}">
                <a16:creationId xmlns:a16="http://schemas.microsoft.com/office/drawing/2014/main" id="{B39B859E-1967-4963-BCD6-7A2265D3593D}"/>
              </a:ext>
            </a:extLst>
          </p:cNvPr>
          <p:cNvSpPr>
            <a:spLocks noGrp="1"/>
          </p:cNvSpPr>
          <p:nvPr>
            <p:ph type="ctrTitle"/>
          </p:nvPr>
        </p:nvSpPr>
        <p:spPr/>
        <p:txBody>
          <a:bodyPr/>
          <a:lstStyle/>
          <a:p>
            <a:r>
              <a:rPr lang="en-US" dirty="0"/>
              <a:t>INITIAL ASSESSMENT</a:t>
            </a:r>
          </a:p>
        </p:txBody>
      </p:sp>
      <p:sp>
        <p:nvSpPr>
          <p:cNvPr id="4" name="Text Placeholder 3">
            <a:extLst>
              <a:ext uri="{FF2B5EF4-FFF2-40B4-BE49-F238E27FC236}">
                <a16:creationId xmlns:a16="http://schemas.microsoft.com/office/drawing/2014/main" id="{0D915088-DE9B-49AF-84DD-BFFA3F6C3D1B}"/>
              </a:ext>
            </a:extLst>
          </p:cNvPr>
          <p:cNvSpPr>
            <a:spLocks noGrp="1"/>
          </p:cNvSpPr>
          <p:nvPr>
            <p:ph type="body" sz="quarter" idx="10"/>
          </p:nvPr>
        </p:nvSpPr>
        <p:spPr/>
        <p:txBody>
          <a:bodyPr/>
          <a:lstStyle/>
          <a:p>
            <a:r>
              <a:rPr lang="en-US" dirty="0"/>
              <a:t>WHAT HAPPENS AFTER YOU MAKE A REPORT?</a:t>
            </a:r>
          </a:p>
        </p:txBody>
      </p:sp>
      <p:sp>
        <p:nvSpPr>
          <p:cNvPr id="5" name="Text Placeholder 4">
            <a:extLst>
              <a:ext uri="{FF2B5EF4-FFF2-40B4-BE49-F238E27FC236}">
                <a16:creationId xmlns:a16="http://schemas.microsoft.com/office/drawing/2014/main" id="{D2D77FC5-CFC4-42DA-86EC-ABB7772098DC}"/>
              </a:ext>
            </a:extLst>
          </p:cNvPr>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61482620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C9D6C2A-ECBF-4E43-B80E-0219D4294524}"/>
              </a:ext>
            </a:extLst>
          </p:cNvPr>
          <p:cNvSpPr>
            <a:spLocks noGrp="1"/>
          </p:cNvSpPr>
          <p:nvPr>
            <p:ph sz="half" idx="2"/>
          </p:nvPr>
        </p:nvSpPr>
        <p:spPr/>
        <p:txBody>
          <a:bodyPr/>
          <a:lstStyle/>
          <a:p>
            <a:pPr marL="685800" indent="-685800">
              <a:lnSpc>
                <a:spcPct val="100000"/>
              </a:lnSpc>
              <a:defRPr/>
            </a:pPr>
            <a:r>
              <a:rPr lang="en-US" sz="2000" dirty="0">
                <a:latin typeface="Arial" panose="020B0604020202020204" pitchFamily="34" charset="0"/>
                <a:cs typeface="Arial" panose="020B0604020202020204" pitchFamily="34" charset="0"/>
              </a:rPr>
              <a:t>Child’s age</a:t>
            </a:r>
          </a:p>
          <a:p>
            <a:pPr marL="685800" indent="-685800">
              <a:lnSpc>
                <a:spcPct val="100000"/>
              </a:lnSpc>
              <a:defRPr/>
            </a:pPr>
            <a:r>
              <a:rPr lang="en-US" sz="2000" dirty="0">
                <a:latin typeface="Arial" panose="020B0604020202020204" pitchFamily="34" charset="0"/>
                <a:cs typeface="Arial" panose="020B0604020202020204" pitchFamily="34" charset="0"/>
              </a:rPr>
              <a:t>Perpetrator’s access to children</a:t>
            </a:r>
          </a:p>
          <a:p>
            <a:pPr marL="685800" indent="-685800">
              <a:lnSpc>
                <a:spcPct val="100000"/>
              </a:lnSpc>
              <a:defRPr/>
            </a:pPr>
            <a:r>
              <a:rPr lang="en-US" sz="2000" dirty="0">
                <a:latin typeface="Arial" panose="020B0604020202020204" pitchFamily="34" charset="0"/>
                <a:cs typeface="Arial" panose="020B0604020202020204" pitchFamily="34" charset="0"/>
              </a:rPr>
              <a:t>Physical/mental condition of caregiver</a:t>
            </a:r>
          </a:p>
          <a:p>
            <a:pPr marL="685800" indent="-685800">
              <a:lnSpc>
                <a:spcPct val="100000"/>
              </a:lnSpc>
              <a:defRPr/>
            </a:pPr>
            <a:r>
              <a:rPr lang="en-US" sz="2000" dirty="0">
                <a:latin typeface="Arial" panose="020B0604020202020204" pitchFamily="34" charset="0"/>
                <a:cs typeface="Arial" panose="020B0604020202020204" pitchFamily="34" charset="0"/>
              </a:rPr>
              <a:t>Location of the injury</a:t>
            </a:r>
          </a:p>
          <a:p>
            <a:pPr marL="685800" indent="-685800">
              <a:lnSpc>
                <a:spcPct val="100000"/>
              </a:lnSpc>
              <a:defRPr/>
            </a:pPr>
            <a:r>
              <a:rPr lang="en-US" sz="2000" dirty="0">
                <a:latin typeface="Arial" panose="020B0604020202020204" pitchFamily="34" charset="0"/>
                <a:cs typeface="Arial" panose="020B0604020202020204" pitchFamily="34" charset="0"/>
              </a:rPr>
              <a:t>Seriousness of incident</a:t>
            </a:r>
          </a:p>
          <a:p>
            <a:pPr marL="685800" indent="-685800">
              <a:lnSpc>
                <a:spcPct val="100000"/>
              </a:lnSpc>
              <a:defRPr/>
            </a:pPr>
            <a:r>
              <a:rPr lang="en-US" sz="2000" dirty="0">
                <a:latin typeface="Arial" panose="020B0604020202020204" pitchFamily="34" charset="0"/>
                <a:cs typeface="Arial" panose="020B0604020202020204" pitchFamily="34" charset="0"/>
              </a:rPr>
              <a:t>Medical needs of the child</a:t>
            </a:r>
          </a:p>
          <a:p>
            <a:pPr marL="685800" indent="-685800">
              <a:lnSpc>
                <a:spcPct val="100000"/>
              </a:lnSpc>
              <a:defRPr/>
            </a:pPr>
            <a:r>
              <a:rPr lang="en-US" sz="2000" dirty="0">
                <a:latin typeface="Arial" panose="020B0604020202020204" pitchFamily="34" charset="0"/>
                <a:cs typeface="Arial" panose="020B0604020202020204" pitchFamily="34" charset="0"/>
              </a:rPr>
              <a:t>Child’s ability to protect self</a:t>
            </a:r>
          </a:p>
          <a:p>
            <a:pPr marL="685800" indent="-685800">
              <a:lnSpc>
                <a:spcPct val="100000"/>
              </a:lnSpc>
              <a:defRPr/>
            </a:pPr>
            <a:r>
              <a:rPr lang="en-US" sz="2000" dirty="0">
                <a:latin typeface="Arial" panose="020B0604020202020204" pitchFamily="34" charset="0"/>
                <a:cs typeface="Arial" panose="020B0604020202020204" pitchFamily="34" charset="0"/>
              </a:rPr>
              <a:t>Others’ ability to protect child</a:t>
            </a:r>
          </a:p>
          <a:p>
            <a:pPr marL="685800" indent="-685800">
              <a:lnSpc>
                <a:spcPct val="100000"/>
              </a:lnSpc>
              <a:defRPr/>
            </a:pPr>
            <a:endParaRPr lang="en-US" sz="2000" dirty="0">
              <a:latin typeface="Arial" panose="020B0604020202020204" pitchFamily="34" charset="0"/>
              <a:cs typeface="Arial" panose="020B0604020202020204" pitchFamily="34" charset="0"/>
            </a:endParaRPr>
          </a:p>
          <a:p>
            <a:endParaRPr lang="en-US" dirty="0"/>
          </a:p>
        </p:txBody>
      </p:sp>
      <p:sp>
        <p:nvSpPr>
          <p:cNvPr id="6" name="Content Placeholder 5">
            <a:extLst>
              <a:ext uri="{FF2B5EF4-FFF2-40B4-BE49-F238E27FC236}">
                <a16:creationId xmlns:a16="http://schemas.microsoft.com/office/drawing/2014/main" id="{135A7DBE-0076-46BA-B0EC-F9696B50AF4D}"/>
              </a:ext>
            </a:extLst>
          </p:cNvPr>
          <p:cNvSpPr>
            <a:spLocks noGrp="1"/>
          </p:cNvSpPr>
          <p:nvPr>
            <p:ph sz="quarter" idx="4"/>
          </p:nvPr>
        </p:nvSpPr>
        <p:spPr/>
        <p:txBody>
          <a:bodyPr/>
          <a:lstStyle/>
          <a:p>
            <a:pPr>
              <a:lnSpc>
                <a:spcPct val="100000"/>
              </a:lnSpc>
              <a:defRPr/>
            </a:pPr>
            <a:r>
              <a:rPr lang="en-US" sz="2000" dirty="0">
                <a:latin typeface="Arial" panose="020B0604020202020204" pitchFamily="34" charset="0"/>
                <a:cs typeface="Arial" panose="020B0604020202020204" pitchFamily="34" charset="0"/>
              </a:rPr>
              <a:t>Recency of an injury</a:t>
            </a:r>
          </a:p>
          <a:p>
            <a:pPr>
              <a:lnSpc>
                <a:spcPct val="100000"/>
              </a:lnSpc>
              <a:defRPr/>
            </a:pPr>
            <a:r>
              <a:rPr lang="en-US" sz="2000" dirty="0">
                <a:latin typeface="Arial" panose="020B0604020202020204" pitchFamily="34" charset="0"/>
                <a:cs typeface="Arial" panose="020B0604020202020204" pitchFamily="34" charset="0"/>
              </a:rPr>
              <a:t>Current condition/behavior of the child</a:t>
            </a:r>
          </a:p>
          <a:p>
            <a:pPr>
              <a:lnSpc>
                <a:spcPct val="100000"/>
              </a:lnSpc>
              <a:defRPr/>
            </a:pPr>
            <a:r>
              <a:rPr lang="en-US" sz="2000" dirty="0">
                <a:latin typeface="Arial" panose="020B0604020202020204" pitchFamily="34" charset="0"/>
                <a:cs typeface="Arial" panose="020B0604020202020204" pitchFamily="34" charset="0"/>
              </a:rPr>
              <a:t>Agency action needed to protect children from harm</a:t>
            </a:r>
          </a:p>
          <a:p>
            <a:pPr>
              <a:lnSpc>
                <a:spcPct val="100000"/>
              </a:lnSpc>
              <a:defRPr/>
            </a:pPr>
            <a:r>
              <a:rPr lang="en-US" sz="2000" dirty="0">
                <a:latin typeface="Arial" panose="020B0604020202020204" pitchFamily="34" charset="0"/>
                <a:cs typeface="Arial" panose="020B0604020202020204" pitchFamily="34" charset="0"/>
              </a:rPr>
              <a:t>Action needed to preserve evidence</a:t>
            </a:r>
          </a:p>
          <a:p>
            <a:pPr>
              <a:lnSpc>
                <a:spcPct val="100000"/>
              </a:lnSpc>
              <a:defRPr/>
            </a:pPr>
            <a:r>
              <a:rPr lang="en-US" sz="2000" dirty="0">
                <a:latin typeface="Arial" panose="020B0604020202020204" pitchFamily="34" charset="0"/>
                <a:cs typeface="Arial" panose="020B0604020202020204" pitchFamily="34" charset="0"/>
              </a:rPr>
              <a:t>Prior agency involvement</a:t>
            </a:r>
          </a:p>
          <a:p>
            <a:endParaRPr lang="en-US" dirty="0"/>
          </a:p>
        </p:txBody>
      </p:sp>
      <p:sp>
        <p:nvSpPr>
          <p:cNvPr id="3" name="Title 2">
            <a:extLst>
              <a:ext uri="{FF2B5EF4-FFF2-40B4-BE49-F238E27FC236}">
                <a16:creationId xmlns:a16="http://schemas.microsoft.com/office/drawing/2014/main" id="{9E815D45-B989-436A-BBEC-27259599C1A5}"/>
              </a:ext>
            </a:extLst>
          </p:cNvPr>
          <p:cNvSpPr>
            <a:spLocks noGrp="1"/>
          </p:cNvSpPr>
          <p:nvPr>
            <p:ph type="ctrTitle"/>
          </p:nvPr>
        </p:nvSpPr>
        <p:spPr/>
        <p:txBody>
          <a:bodyPr/>
          <a:lstStyle/>
          <a:p>
            <a:r>
              <a:rPr lang="en-US" dirty="0"/>
              <a:t>INITIAL ASSESSMENT</a:t>
            </a:r>
          </a:p>
        </p:txBody>
      </p:sp>
      <p:sp>
        <p:nvSpPr>
          <p:cNvPr id="4" name="Text Placeholder 3">
            <a:extLst>
              <a:ext uri="{FF2B5EF4-FFF2-40B4-BE49-F238E27FC236}">
                <a16:creationId xmlns:a16="http://schemas.microsoft.com/office/drawing/2014/main" id="{34DEBBA4-F078-437E-8D8A-2B29145FBF65}"/>
              </a:ext>
            </a:extLst>
          </p:cNvPr>
          <p:cNvSpPr>
            <a:spLocks noGrp="1"/>
          </p:cNvSpPr>
          <p:nvPr>
            <p:ph type="body" sz="quarter" idx="10"/>
          </p:nvPr>
        </p:nvSpPr>
        <p:spPr/>
        <p:txBody>
          <a:bodyPr/>
          <a:lstStyle/>
          <a:p>
            <a:r>
              <a:rPr lang="en-US" dirty="0"/>
              <a:t>FACTORS TO CONSIDER</a:t>
            </a:r>
          </a:p>
        </p:txBody>
      </p:sp>
      <p:sp>
        <p:nvSpPr>
          <p:cNvPr id="7" name="Text Placeholder 6">
            <a:extLst>
              <a:ext uri="{FF2B5EF4-FFF2-40B4-BE49-F238E27FC236}">
                <a16:creationId xmlns:a16="http://schemas.microsoft.com/office/drawing/2014/main" id="{08CB4E28-9EFD-40D5-8380-F97F527A35C6}"/>
              </a:ext>
            </a:extLst>
          </p:cNvPr>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380208725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2DF3A4B4-999C-4E8B-BD05-7594F7FBEA8B}"/>
              </a:ext>
            </a:extLst>
          </p:cNvPr>
          <p:cNvSpPr>
            <a:spLocks noGrp="1"/>
          </p:cNvSpPr>
          <p:nvPr>
            <p:ph idx="1"/>
          </p:nvPr>
        </p:nvSpPr>
        <p:spPr>
          <a:xfrm>
            <a:off x="628650" y="1470818"/>
            <a:ext cx="7886700" cy="4192896"/>
          </a:xfrm>
        </p:spPr>
        <p:txBody>
          <a:bodyPr/>
          <a:lstStyle/>
          <a:p>
            <a:pPr marL="685800" indent="-685800">
              <a:lnSpc>
                <a:spcPct val="100000"/>
              </a:lnSpc>
              <a:defRPr/>
            </a:pPr>
            <a:r>
              <a:rPr lang="en-US" dirty="0">
                <a:latin typeface="Arial" panose="020B0604020202020204" pitchFamily="34" charset="0"/>
                <a:cs typeface="Arial" panose="020B0604020202020204" pitchFamily="34" charset="0"/>
              </a:rPr>
              <a:t>Physical Abuse</a:t>
            </a:r>
          </a:p>
          <a:p>
            <a:pPr marL="685800" indent="-685800">
              <a:lnSpc>
                <a:spcPct val="100000"/>
              </a:lnSpc>
              <a:defRPr/>
            </a:pPr>
            <a:r>
              <a:rPr lang="en-US" dirty="0">
                <a:latin typeface="Arial" panose="020B0604020202020204" pitchFamily="34" charset="0"/>
                <a:cs typeface="Arial" panose="020B0604020202020204" pitchFamily="34" charset="0"/>
              </a:rPr>
              <a:t>Sexual Abuse, includes Human Trafficking</a:t>
            </a:r>
          </a:p>
          <a:p>
            <a:pPr marL="685800" indent="-685800">
              <a:lnSpc>
                <a:spcPct val="100000"/>
              </a:lnSpc>
              <a:defRPr/>
            </a:pPr>
            <a:r>
              <a:rPr lang="en-US" dirty="0">
                <a:latin typeface="Arial" panose="020B0604020202020204" pitchFamily="34" charset="0"/>
                <a:cs typeface="Arial" panose="020B0604020202020204" pitchFamily="34" charset="0"/>
              </a:rPr>
              <a:t>Mental/Emotional Abuse</a:t>
            </a:r>
          </a:p>
          <a:p>
            <a:pPr marL="685800" indent="-685800">
              <a:lnSpc>
                <a:spcPct val="100000"/>
              </a:lnSpc>
              <a:defRPr/>
            </a:pPr>
            <a:r>
              <a:rPr lang="en-US" dirty="0">
                <a:latin typeface="Arial" panose="020B0604020202020204" pitchFamily="34" charset="0"/>
                <a:cs typeface="Arial" panose="020B0604020202020204" pitchFamily="34" charset="0"/>
              </a:rPr>
              <a:t>Physical Neglect</a:t>
            </a:r>
          </a:p>
          <a:p>
            <a:pPr marL="685800" indent="-685800">
              <a:lnSpc>
                <a:spcPct val="100000"/>
              </a:lnSpc>
              <a:defRPr/>
            </a:pPr>
            <a:r>
              <a:rPr lang="en-US" dirty="0">
                <a:latin typeface="Arial" panose="020B0604020202020204" pitchFamily="34" charset="0"/>
                <a:cs typeface="Arial" panose="020B0604020202020204" pitchFamily="34" charset="0"/>
              </a:rPr>
              <a:t>Medical Neglect</a:t>
            </a:r>
          </a:p>
          <a:p>
            <a:pPr marL="685800" indent="-685800">
              <a:lnSpc>
                <a:spcPct val="100000"/>
              </a:lnSpc>
              <a:defRPr/>
            </a:pPr>
            <a:r>
              <a:rPr lang="en-US" dirty="0">
                <a:latin typeface="Arial" panose="020B0604020202020204" pitchFamily="34" charset="0"/>
                <a:cs typeface="Arial" panose="020B0604020202020204" pitchFamily="34" charset="0"/>
              </a:rPr>
              <a:t>Lack of Supervision</a:t>
            </a:r>
          </a:p>
          <a:p>
            <a:pPr marL="685800" indent="-685800">
              <a:lnSpc>
                <a:spcPct val="100000"/>
              </a:lnSpc>
              <a:defRPr/>
            </a:pPr>
            <a:r>
              <a:rPr lang="en-US" dirty="0">
                <a:latin typeface="Arial" panose="020B0604020202020204" pitchFamily="34" charset="0"/>
                <a:cs typeface="Arial" panose="020B0604020202020204" pitchFamily="34" charset="0"/>
              </a:rPr>
              <a:t>Abandonment</a:t>
            </a:r>
          </a:p>
          <a:p>
            <a:pPr marL="685800" indent="-685800">
              <a:lnSpc>
                <a:spcPct val="100000"/>
              </a:lnSpc>
              <a:defRPr/>
            </a:pPr>
            <a:r>
              <a:rPr lang="en-US" dirty="0">
                <a:latin typeface="Arial" panose="020B0604020202020204" pitchFamily="34" charset="0"/>
                <a:cs typeface="Arial" panose="020B0604020202020204" pitchFamily="34" charset="0"/>
              </a:rPr>
              <a:t>Educational Neglect</a:t>
            </a:r>
          </a:p>
          <a:p>
            <a:pPr marL="685800" indent="-685800">
              <a:lnSpc>
                <a:spcPct val="100000"/>
              </a:lnSpc>
              <a:defRPr/>
            </a:pPr>
            <a:r>
              <a:rPr lang="en-US" dirty="0">
                <a:latin typeface="Arial" panose="020B0604020202020204" pitchFamily="34" charset="0"/>
                <a:cs typeface="Arial" panose="020B0604020202020204" pitchFamily="34" charset="0"/>
              </a:rPr>
              <a:t>Substance Affected Infant</a:t>
            </a:r>
          </a:p>
          <a:p>
            <a:endParaRPr lang="en-US" dirty="0"/>
          </a:p>
        </p:txBody>
      </p:sp>
      <p:sp>
        <p:nvSpPr>
          <p:cNvPr id="4" name="Title 3">
            <a:extLst>
              <a:ext uri="{FF2B5EF4-FFF2-40B4-BE49-F238E27FC236}">
                <a16:creationId xmlns:a16="http://schemas.microsoft.com/office/drawing/2014/main" id="{200CC6BA-3A0D-4152-A768-04ADF9F515CC}"/>
              </a:ext>
            </a:extLst>
          </p:cNvPr>
          <p:cNvSpPr>
            <a:spLocks noGrp="1"/>
          </p:cNvSpPr>
          <p:nvPr>
            <p:ph type="ctrTitle"/>
          </p:nvPr>
        </p:nvSpPr>
        <p:spPr/>
        <p:txBody>
          <a:bodyPr/>
          <a:lstStyle/>
          <a:p>
            <a:r>
              <a:rPr lang="en-US" dirty="0"/>
              <a:t>INITIAL ASSESSMENT</a:t>
            </a:r>
          </a:p>
        </p:txBody>
      </p:sp>
      <p:sp>
        <p:nvSpPr>
          <p:cNvPr id="5" name="Text Placeholder 4">
            <a:extLst>
              <a:ext uri="{FF2B5EF4-FFF2-40B4-BE49-F238E27FC236}">
                <a16:creationId xmlns:a16="http://schemas.microsoft.com/office/drawing/2014/main" id="{06FBACEC-FA11-4965-A9D3-2CEBA28EED38}"/>
              </a:ext>
            </a:extLst>
          </p:cNvPr>
          <p:cNvSpPr>
            <a:spLocks noGrp="1"/>
          </p:cNvSpPr>
          <p:nvPr>
            <p:ph type="body" sz="quarter" idx="10"/>
          </p:nvPr>
        </p:nvSpPr>
        <p:spPr/>
        <p:txBody>
          <a:bodyPr/>
          <a:lstStyle/>
          <a:p>
            <a:r>
              <a:rPr lang="en-US" sz="2800" b="1" dirty="0"/>
              <a:t>ABUSE/NEGLECT ALLEGATION TYPES</a:t>
            </a:r>
            <a:endParaRPr lang="en-US" sz="2800" dirty="0"/>
          </a:p>
        </p:txBody>
      </p:sp>
      <p:sp>
        <p:nvSpPr>
          <p:cNvPr id="8" name="Text Placeholder 7">
            <a:extLst>
              <a:ext uri="{FF2B5EF4-FFF2-40B4-BE49-F238E27FC236}">
                <a16:creationId xmlns:a16="http://schemas.microsoft.com/office/drawing/2014/main" id="{F5120A4F-2245-455A-85A5-206D62F4C24B}"/>
              </a:ext>
            </a:extLst>
          </p:cNvPr>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380691523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2DF3A4B4-999C-4E8B-BD05-7594F7FBEA8B}"/>
              </a:ext>
            </a:extLst>
          </p:cNvPr>
          <p:cNvSpPr>
            <a:spLocks noGrp="1"/>
          </p:cNvSpPr>
          <p:nvPr>
            <p:ph idx="1"/>
          </p:nvPr>
        </p:nvSpPr>
        <p:spPr/>
        <p:txBody>
          <a:bodyPr/>
          <a:lstStyle/>
          <a:p>
            <a:pPr marL="685800" indent="-685800">
              <a:lnSpc>
                <a:spcPct val="100000"/>
              </a:lnSpc>
              <a:defRPr/>
            </a:pPr>
            <a:r>
              <a:rPr lang="en-US" sz="2000" dirty="0">
                <a:latin typeface="Arial" panose="020B0604020202020204" pitchFamily="34" charset="0"/>
                <a:cs typeface="Arial" panose="020B0604020202020204" pitchFamily="34" charset="0"/>
              </a:rPr>
              <a:t>Caregiver Substance Use</a:t>
            </a:r>
          </a:p>
          <a:p>
            <a:pPr marL="685800" indent="-685800">
              <a:lnSpc>
                <a:spcPct val="100000"/>
              </a:lnSpc>
              <a:defRPr/>
            </a:pPr>
            <a:r>
              <a:rPr lang="en-US" sz="2000" dirty="0">
                <a:latin typeface="Arial" panose="020B0604020202020204" pitchFamily="34" charset="0"/>
                <a:cs typeface="Arial" panose="020B0604020202020204" pitchFamily="34" charset="0"/>
              </a:rPr>
              <a:t>Caregiver Unable/Unavailable to Provide Care</a:t>
            </a:r>
          </a:p>
          <a:p>
            <a:pPr marL="685800" indent="-685800">
              <a:lnSpc>
                <a:spcPct val="100000"/>
              </a:lnSpc>
              <a:defRPr/>
            </a:pPr>
            <a:r>
              <a:rPr lang="en-US" sz="2000" dirty="0">
                <a:latin typeface="Arial" panose="020B0604020202020204" pitchFamily="34" charset="0"/>
                <a:cs typeface="Arial" panose="020B0604020202020204" pitchFamily="34" charset="0"/>
              </a:rPr>
              <a:t>Child Substance Abuse</a:t>
            </a:r>
          </a:p>
          <a:p>
            <a:pPr marL="685800" indent="-685800">
              <a:lnSpc>
                <a:spcPct val="100000"/>
              </a:lnSpc>
              <a:defRPr/>
            </a:pPr>
            <a:r>
              <a:rPr lang="en-US" sz="2000" dirty="0">
                <a:latin typeface="Arial" panose="020B0604020202020204" pitchFamily="34" charset="0"/>
                <a:cs typeface="Arial" panose="020B0604020202020204" pitchFamily="34" charset="0"/>
              </a:rPr>
              <a:t>Children with Behavior Problems</a:t>
            </a:r>
          </a:p>
          <a:p>
            <a:pPr marL="685800" indent="-685800">
              <a:lnSpc>
                <a:spcPct val="100000"/>
              </a:lnSpc>
              <a:defRPr/>
            </a:pPr>
            <a:r>
              <a:rPr lang="en-US" sz="2000" dirty="0">
                <a:latin typeface="Arial" panose="020B0604020202020204" pitchFamily="34" charset="0"/>
                <a:cs typeface="Arial" panose="020B0604020202020204" pitchFamily="34" charset="0"/>
              </a:rPr>
              <a:t>Infant Positive for Substances</a:t>
            </a:r>
          </a:p>
          <a:p>
            <a:pPr marL="685800" indent="-685800">
              <a:lnSpc>
                <a:spcPct val="100000"/>
              </a:lnSpc>
              <a:defRPr/>
            </a:pPr>
            <a:r>
              <a:rPr lang="en-US" sz="2000" dirty="0">
                <a:latin typeface="Arial" panose="020B0604020202020204" pitchFamily="34" charset="0"/>
                <a:cs typeface="Arial" panose="020B0604020202020204" pitchFamily="34" charset="0"/>
              </a:rPr>
              <a:t>Less than 10 Years of Age Committing an Offense</a:t>
            </a:r>
          </a:p>
          <a:p>
            <a:pPr marL="685800" indent="-685800">
              <a:lnSpc>
                <a:spcPct val="100000"/>
              </a:lnSpc>
              <a:defRPr/>
            </a:pPr>
            <a:r>
              <a:rPr lang="en-US" sz="2000" dirty="0">
                <a:latin typeface="Arial" panose="020B0604020202020204" pitchFamily="34" charset="0"/>
                <a:cs typeface="Arial" panose="020B0604020202020204" pitchFamily="34" charset="0"/>
              </a:rPr>
              <a:t>Runaway</a:t>
            </a:r>
          </a:p>
          <a:p>
            <a:pPr marL="685800" indent="-685800">
              <a:lnSpc>
                <a:spcPct val="100000"/>
              </a:lnSpc>
              <a:defRPr/>
            </a:pPr>
            <a:r>
              <a:rPr lang="en-US" sz="2000" dirty="0">
                <a:latin typeface="Arial" panose="020B0604020202020204" pitchFamily="34" charset="0"/>
                <a:cs typeface="Arial" panose="020B0604020202020204" pitchFamily="34" charset="0"/>
              </a:rPr>
              <a:t>Truancy</a:t>
            </a:r>
          </a:p>
          <a:p>
            <a:pPr marL="0" indent="0">
              <a:lnSpc>
                <a:spcPct val="100000"/>
              </a:lnSpc>
              <a:buNone/>
              <a:defRPr/>
            </a:pPr>
            <a:r>
              <a:rPr lang="en-US" sz="2000" b="1" dirty="0">
                <a:latin typeface="Arial" panose="020B0604020202020204" pitchFamily="34" charset="0"/>
                <a:cs typeface="Arial" panose="020B0604020202020204" pitchFamily="34" charset="0"/>
              </a:rPr>
              <a:t>PWS</a:t>
            </a:r>
          </a:p>
          <a:p>
            <a:pPr marL="685800" indent="-685800">
              <a:lnSpc>
                <a:spcPct val="100000"/>
              </a:lnSpc>
              <a:defRPr/>
            </a:pPr>
            <a:r>
              <a:rPr lang="en-US" sz="2000" dirty="0">
                <a:latin typeface="Arial" panose="020B0604020202020204" pitchFamily="34" charset="0"/>
                <a:cs typeface="Arial" panose="020B0604020202020204" pitchFamily="34" charset="0"/>
              </a:rPr>
              <a:t>Pregnant Woman Using Substances</a:t>
            </a:r>
          </a:p>
          <a:p>
            <a:endParaRPr lang="en-US" dirty="0"/>
          </a:p>
        </p:txBody>
      </p:sp>
      <p:sp>
        <p:nvSpPr>
          <p:cNvPr id="4" name="Title 3">
            <a:extLst>
              <a:ext uri="{FF2B5EF4-FFF2-40B4-BE49-F238E27FC236}">
                <a16:creationId xmlns:a16="http://schemas.microsoft.com/office/drawing/2014/main" id="{200CC6BA-3A0D-4152-A768-04ADF9F515CC}"/>
              </a:ext>
            </a:extLst>
          </p:cNvPr>
          <p:cNvSpPr>
            <a:spLocks noGrp="1"/>
          </p:cNvSpPr>
          <p:nvPr>
            <p:ph type="ctrTitle"/>
          </p:nvPr>
        </p:nvSpPr>
        <p:spPr/>
        <p:txBody>
          <a:bodyPr/>
          <a:lstStyle/>
          <a:p>
            <a:r>
              <a:rPr lang="en-US" dirty="0"/>
              <a:t>INITIAL ASSESSMENT</a:t>
            </a:r>
          </a:p>
        </p:txBody>
      </p:sp>
      <p:sp>
        <p:nvSpPr>
          <p:cNvPr id="5" name="Text Placeholder 4">
            <a:extLst>
              <a:ext uri="{FF2B5EF4-FFF2-40B4-BE49-F238E27FC236}">
                <a16:creationId xmlns:a16="http://schemas.microsoft.com/office/drawing/2014/main" id="{06FBACEC-FA11-4965-A9D3-2CEBA28EED38}"/>
              </a:ext>
            </a:extLst>
          </p:cNvPr>
          <p:cNvSpPr>
            <a:spLocks noGrp="1"/>
          </p:cNvSpPr>
          <p:nvPr>
            <p:ph type="body" sz="quarter" idx="10"/>
          </p:nvPr>
        </p:nvSpPr>
        <p:spPr/>
        <p:txBody>
          <a:bodyPr/>
          <a:lstStyle/>
          <a:p>
            <a:r>
              <a:rPr lang="en-US" sz="2800" b="1" dirty="0"/>
              <a:t>FAMILY IN NEED OF ASSESSMENT (FINA)</a:t>
            </a:r>
            <a:endParaRPr lang="en-US" sz="2800" dirty="0"/>
          </a:p>
        </p:txBody>
      </p:sp>
      <p:sp>
        <p:nvSpPr>
          <p:cNvPr id="8" name="Text Placeholder 7">
            <a:extLst>
              <a:ext uri="{FF2B5EF4-FFF2-40B4-BE49-F238E27FC236}">
                <a16:creationId xmlns:a16="http://schemas.microsoft.com/office/drawing/2014/main" id="{F5120A4F-2245-455A-85A5-206D62F4C24B}"/>
              </a:ext>
            </a:extLst>
          </p:cNvPr>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30521869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4E040B5-EBBE-4B89-AF9D-5435BC79C7C4}"/>
              </a:ext>
            </a:extLst>
          </p:cNvPr>
          <p:cNvSpPr>
            <a:spLocks noGrp="1"/>
          </p:cNvSpPr>
          <p:nvPr>
            <p:ph type="body" idx="1"/>
          </p:nvPr>
        </p:nvSpPr>
        <p:spPr/>
        <p:txBody>
          <a:bodyPr/>
          <a:lstStyle/>
          <a:p>
            <a:r>
              <a:rPr lang="en-US" sz="2800" dirty="0">
                <a:latin typeface="+mj-lt"/>
              </a:rPr>
              <a:t>Child Abuse Prevention and Treatment Act (CAPTA)</a:t>
            </a:r>
          </a:p>
          <a:p>
            <a:r>
              <a:rPr lang="en-US" sz="2800" dirty="0">
                <a:latin typeface="+mj-lt"/>
              </a:rPr>
              <a:t>Kansas Statues Annotated K.S.A.</a:t>
            </a:r>
          </a:p>
          <a:p>
            <a:r>
              <a:rPr lang="en-US" sz="2800" dirty="0">
                <a:latin typeface="+mj-lt"/>
              </a:rPr>
              <a:t>(Kansas Code for the Care of Children &amp; Adult Abuse/Neglect)</a:t>
            </a:r>
          </a:p>
          <a:p>
            <a:r>
              <a:rPr lang="en-US" sz="2800" dirty="0">
                <a:latin typeface="+mj-lt"/>
              </a:rPr>
              <a:t>Kansas Administrative Regulation (K.A.R.)</a:t>
            </a:r>
          </a:p>
          <a:p>
            <a:r>
              <a:rPr lang="en-US" sz="2800" dirty="0">
                <a:latin typeface="+mj-lt"/>
              </a:rPr>
              <a:t>DCF Policy and Procedure Manual (PPM)</a:t>
            </a:r>
          </a:p>
          <a:p>
            <a:endParaRPr lang="en-US" dirty="0"/>
          </a:p>
        </p:txBody>
      </p:sp>
      <p:sp>
        <p:nvSpPr>
          <p:cNvPr id="3" name="Text Placeholder 2">
            <a:extLst>
              <a:ext uri="{FF2B5EF4-FFF2-40B4-BE49-F238E27FC236}">
                <a16:creationId xmlns:a16="http://schemas.microsoft.com/office/drawing/2014/main" id="{0019015A-4463-429F-AF6A-105497D0E3A0}"/>
              </a:ext>
            </a:extLst>
          </p:cNvPr>
          <p:cNvSpPr>
            <a:spLocks noGrp="1"/>
          </p:cNvSpPr>
          <p:nvPr>
            <p:ph type="body" sz="quarter" idx="10"/>
          </p:nvPr>
        </p:nvSpPr>
        <p:spPr/>
        <p:txBody>
          <a:bodyPr/>
          <a:lstStyle/>
          <a:p>
            <a:r>
              <a:rPr lang="en-US" dirty="0"/>
              <a:t>MANDATED REPORTERS</a:t>
            </a:r>
          </a:p>
          <a:p>
            <a:endParaRPr lang="en-US" dirty="0"/>
          </a:p>
        </p:txBody>
      </p:sp>
      <p:sp>
        <p:nvSpPr>
          <p:cNvPr id="4" name="Title 3">
            <a:extLst>
              <a:ext uri="{FF2B5EF4-FFF2-40B4-BE49-F238E27FC236}">
                <a16:creationId xmlns:a16="http://schemas.microsoft.com/office/drawing/2014/main" id="{7B7DA4D0-3313-4479-90EF-CF5FAC93F47F}"/>
              </a:ext>
            </a:extLst>
          </p:cNvPr>
          <p:cNvSpPr>
            <a:spLocks noGrp="1"/>
          </p:cNvSpPr>
          <p:nvPr>
            <p:ph type="ctrTitle"/>
          </p:nvPr>
        </p:nvSpPr>
        <p:spPr/>
        <p:txBody>
          <a:bodyPr/>
          <a:lstStyle/>
          <a:p>
            <a:r>
              <a:rPr lang="en-US" sz="3600" b="1" dirty="0"/>
              <a:t>GUIDES SOCIAL WORK PRACTICE</a:t>
            </a:r>
            <a:endParaRPr lang="en-US" sz="3600" dirty="0"/>
          </a:p>
        </p:txBody>
      </p:sp>
      <p:sp>
        <p:nvSpPr>
          <p:cNvPr id="5" name="Text Placeholder 4">
            <a:extLst>
              <a:ext uri="{FF2B5EF4-FFF2-40B4-BE49-F238E27FC236}">
                <a16:creationId xmlns:a16="http://schemas.microsoft.com/office/drawing/2014/main" id="{A1745204-1CED-4C1E-AB15-4844AFC1C89C}"/>
              </a:ext>
            </a:extLst>
          </p:cNvPr>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155901802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a:extLst>
              <a:ext uri="{FF2B5EF4-FFF2-40B4-BE49-F238E27FC236}">
                <a16:creationId xmlns:a16="http://schemas.microsoft.com/office/drawing/2014/main" id="{B3518C2C-4062-4767-9F43-45121691681D}"/>
              </a:ext>
            </a:extLst>
          </p:cNvPr>
          <p:cNvPicPr>
            <a:picLocks noGrp="1" noChangeAspect="1"/>
          </p:cNvPicPr>
          <p:nvPr>
            <p:ph idx="1"/>
          </p:nvPr>
        </p:nvPicPr>
        <p:blipFill>
          <a:blip r:embed="rId2"/>
          <a:stretch>
            <a:fillRect/>
          </a:stretch>
        </p:blipFill>
        <p:spPr>
          <a:xfrm>
            <a:off x="621334" y="1530900"/>
            <a:ext cx="7886700" cy="857904"/>
          </a:xfrm>
          <a:prstGeom prst="rect">
            <a:avLst/>
          </a:prstGeom>
        </p:spPr>
      </p:pic>
      <p:sp>
        <p:nvSpPr>
          <p:cNvPr id="4" name="Title 3">
            <a:extLst>
              <a:ext uri="{FF2B5EF4-FFF2-40B4-BE49-F238E27FC236}">
                <a16:creationId xmlns:a16="http://schemas.microsoft.com/office/drawing/2014/main" id="{200CC6BA-3A0D-4152-A768-04ADF9F515CC}"/>
              </a:ext>
            </a:extLst>
          </p:cNvPr>
          <p:cNvSpPr>
            <a:spLocks noGrp="1"/>
          </p:cNvSpPr>
          <p:nvPr>
            <p:ph type="ctrTitle"/>
          </p:nvPr>
        </p:nvSpPr>
        <p:spPr/>
        <p:txBody>
          <a:bodyPr/>
          <a:lstStyle/>
          <a:p>
            <a:r>
              <a:rPr lang="en-US" dirty="0"/>
              <a:t>INITIAL ASSESSMENT</a:t>
            </a:r>
          </a:p>
        </p:txBody>
      </p:sp>
      <p:sp>
        <p:nvSpPr>
          <p:cNvPr id="5" name="Text Placeholder 4">
            <a:extLst>
              <a:ext uri="{FF2B5EF4-FFF2-40B4-BE49-F238E27FC236}">
                <a16:creationId xmlns:a16="http://schemas.microsoft.com/office/drawing/2014/main" id="{06FBACEC-FA11-4965-A9D3-2CEBA28EED38}"/>
              </a:ext>
            </a:extLst>
          </p:cNvPr>
          <p:cNvSpPr>
            <a:spLocks noGrp="1"/>
          </p:cNvSpPr>
          <p:nvPr>
            <p:ph type="body" sz="quarter" idx="10"/>
          </p:nvPr>
        </p:nvSpPr>
        <p:spPr/>
        <p:txBody>
          <a:bodyPr/>
          <a:lstStyle/>
          <a:p>
            <a:r>
              <a:rPr lang="en-US" sz="2800" b="1" dirty="0"/>
              <a:t>DETERMINING THE RESPONSE TIME</a:t>
            </a:r>
            <a:endParaRPr lang="en-US" sz="2800" dirty="0"/>
          </a:p>
        </p:txBody>
      </p:sp>
      <p:sp>
        <p:nvSpPr>
          <p:cNvPr id="8" name="Text Placeholder 7">
            <a:extLst>
              <a:ext uri="{FF2B5EF4-FFF2-40B4-BE49-F238E27FC236}">
                <a16:creationId xmlns:a16="http://schemas.microsoft.com/office/drawing/2014/main" id="{F5120A4F-2245-455A-85A5-206D62F4C24B}"/>
              </a:ext>
            </a:extLst>
          </p:cNvPr>
          <p:cNvSpPr>
            <a:spLocks noGrp="1"/>
          </p:cNvSpPr>
          <p:nvPr>
            <p:ph type="body" sz="quarter" idx="11"/>
          </p:nvPr>
        </p:nvSpPr>
        <p:spPr/>
        <p:txBody>
          <a:bodyPr/>
          <a:lstStyle/>
          <a:p>
            <a:endParaRPr lang="en-US"/>
          </a:p>
        </p:txBody>
      </p:sp>
      <p:cxnSp>
        <p:nvCxnSpPr>
          <p:cNvPr id="9" name="Straight Connector 8">
            <a:extLst>
              <a:ext uri="{FF2B5EF4-FFF2-40B4-BE49-F238E27FC236}">
                <a16:creationId xmlns:a16="http://schemas.microsoft.com/office/drawing/2014/main" id="{9FAA08A4-3256-4316-9093-66157A91AD6D}"/>
              </a:ext>
            </a:extLst>
          </p:cNvPr>
          <p:cNvCxnSpPr>
            <a:cxnSpLocks/>
          </p:cNvCxnSpPr>
          <p:nvPr/>
        </p:nvCxnSpPr>
        <p:spPr>
          <a:xfrm flipH="1" flipV="1">
            <a:off x="1335506" y="2366673"/>
            <a:ext cx="6448926" cy="22131"/>
          </a:xfrm>
          <a:prstGeom prst="line">
            <a:avLst/>
          </a:prstGeom>
          <a:ln w="57150">
            <a:solidFill>
              <a:srgbClr val="313942"/>
            </a:solidFill>
          </a:ln>
        </p:spPr>
        <p:style>
          <a:lnRef idx="1">
            <a:schemeClr val="dk1"/>
          </a:lnRef>
          <a:fillRef idx="0">
            <a:schemeClr val="dk1"/>
          </a:fillRef>
          <a:effectRef idx="0">
            <a:schemeClr val="dk1"/>
          </a:effectRef>
          <a:fontRef idx="minor">
            <a:schemeClr val="tx1"/>
          </a:fontRef>
        </p:style>
      </p:cxnSp>
      <p:cxnSp>
        <p:nvCxnSpPr>
          <p:cNvPr id="11" name="Straight Connector 10">
            <a:extLst>
              <a:ext uri="{FF2B5EF4-FFF2-40B4-BE49-F238E27FC236}">
                <a16:creationId xmlns:a16="http://schemas.microsoft.com/office/drawing/2014/main" id="{703777AB-3418-4510-BD1C-CFD803C42DF4}"/>
              </a:ext>
            </a:extLst>
          </p:cNvPr>
          <p:cNvCxnSpPr>
            <a:cxnSpLocks/>
          </p:cNvCxnSpPr>
          <p:nvPr/>
        </p:nvCxnSpPr>
        <p:spPr>
          <a:xfrm>
            <a:off x="4413852" y="2151753"/>
            <a:ext cx="0" cy="374087"/>
          </a:xfrm>
          <a:prstGeom prst="line">
            <a:avLst/>
          </a:prstGeom>
          <a:ln w="57150">
            <a:solidFill>
              <a:srgbClr val="313942"/>
            </a:solidFill>
          </a:ln>
        </p:spPr>
        <p:style>
          <a:lnRef idx="1">
            <a:schemeClr val="dk1"/>
          </a:lnRef>
          <a:fillRef idx="0">
            <a:schemeClr val="dk1"/>
          </a:fillRef>
          <a:effectRef idx="0">
            <a:schemeClr val="dk1"/>
          </a:effectRef>
          <a:fontRef idx="minor">
            <a:schemeClr val="tx1"/>
          </a:fontRef>
        </p:style>
      </p:cxnSp>
      <p:sp>
        <p:nvSpPr>
          <p:cNvPr id="12" name="TextBox 11">
            <a:extLst>
              <a:ext uri="{FF2B5EF4-FFF2-40B4-BE49-F238E27FC236}">
                <a16:creationId xmlns:a16="http://schemas.microsoft.com/office/drawing/2014/main" id="{7F365513-C34C-451E-833A-BD562484EE97}"/>
              </a:ext>
            </a:extLst>
          </p:cNvPr>
          <p:cNvSpPr txBox="1"/>
          <p:nvPr/>
        </p:nvSpPr>
        <p:spPr>
          <a:xfrm>
            <a:off x="206636" y="2525840"/>
            <a:ext cx="2847749" cy="584775"/>
          </a:xfrm>
          <a:prstGeom prst="rect">
            <a:avLst/>
          </a:prstGeom>
          <a:solidFill>
            <a:srgbClr val="677086"/>
          </a:solidFill>
          <a:effectLst>
            <a:outerShdw blurRad="50800" dist="38100" dir="2700000" algn="tl" rotWithShape="0">
              <a:prstClr val="black">
                <a:alpha val="40000"/>
              </a:prstClr>
            </a:outerShdw>
          </a:effectLst>
        </p:spPr>
        <p:txBody>
          <a:bodyPr wrap="square" rtlCol="0">
            <a:spAutoFit/>
          </a:bodyPr>
          <a:lstStyle/>
          <a:p>
            <a:r>
              <a:rPr lang="en-US" sz="3200" dirty="0">
                <a:solidFill>
                  <a:schemeClr val="bg1"/>
                </a:solidFill>
                <a:latin typeface="Arial" panose="020B0604020202020204" pitchFamily="34" charset="0"/>
                <a:cs typeface="Arial" panose="020B0604020202020204" pitchFamily="34" charset="0"/>
              </a:rPr>
              <a:t>Abuse/Neglect</a:t>
            </a:r>
          </a:p>
        </p:txBody>
      </p:sp>
      <p:cxnSp>
        <p:nvCxnSpPr>
          <p:cNvPr id="13" name="Straight Connector 12">
            <a:extLst>
              <a:ext uri="{FF2B5EF4-FFF2-40B4-BE49-F238E27FC236}">
                <a16:creationId xmlns:a16="http://schemas.microsoft.com/office/drawing/2014/main" id="{1BF0459D-CE93-414E-9E0A-F15FB4DC0FFA}"/>
              </a:ext>
            </a:extLst>
          </p:cNvPr>
          <p:cNvCxnSpPr>
            <a:cxnSpLocks/>
          </p:cNvCxnSpPr>
          <p:nvPr/>
        </p:nvCxnSpPr>
        <p:spPr>
          <a:xfrm>
            <a:off x="1359568" y="2366673"/>
            <a:ext cx="0" cy="159167"/>
          </a:xfrm>
          <a:prstGeom prst="line">
            <a:avLst/>
          </a:prstGeom>
          <a:ln w="57150">
            <a:solidFill>
              <a:srgbClr val="313942"/>
            </a:solidFill>
          </a:ln>
        </p:spPr>
        <p:style>
          <a:lnRef idx="1">
            <a:schemeClr val="dk1"/>
          </a:lnRef>
          <a:fillRef idx="0">
            <a:schemeClr val="dk1"/>
          </a:fillRef>
          <a:effectRef idx="0">
            <a:schemeClr val="dk1"/>
          </a:effectRef>
          <a:fontRef idx="minor">
            <a:schemeClr val="tx1"/>
          </a:fontRef>
        </p:style>
      </p:cxnSp>
      <p:cxnSp>
        <p:nvCxnSpPr>
          <p:cNvPr id="14" name="Straight Connector 13">
            <a:extLst>
              <a:ext uri="{FF2B5EF4-FFF2-40B4-BE49-F238E27FC236}">
                <a16:creationId xmlns:a16="http://schemas.microsoft.com/office/drawing/2014/main" id="{481A841F-1778-4F33-9046-9426F624B477}"/>
              </a:ext>
            </a:extLst>
          </p:cNvPr>
          <p:cNvCxnSpPr>
            <a:cxnSpLocks/>
          </p:cNvCxnSpPr>
          <p:nvPr/>
        </p:nvCxnSpPr>
        <p:spPr>
          <a:xfrm>
            <a:off x="7784432" y="2377738"/>
            <a:ext cx="0" cy="179385"/>
          </a:xfrm>
          <a:prstGeom prst="line">
            <a:avLst/>
          </a:prstGeom>
          <a:ln w="57150">
            <a:solidFill>
              <a:srgbClr val="313942"/>
            </a:solidFill>
          </a:ln>
        </p:spPr>
        <p:style>
          <a:lnRef idx="1">
            <a:schemeClr val="dk1"/>
          </a:lnRef>
          <a:fillRef idx="0">
            <a:schemeClr val="dk1"/>
          </a:fillRef>
          <a:effectRef idx="0">
            <a:schemeClr val="dk1"/>
          </a:effectRef>
          <a:fontRef idx="minor">
            <a:schemeClr val="tx1"/>
          </a:fontRef>
        </p:style>
      </p:cxnSp>
      <p:sp>
        <p:nvSpPr>
          <p:cNvPr id="17" name="TextBox 16">
            <a:extLst>
              <a:ext uri="{FF2B5EF4-FFF2-40B4-BE49-F238E27FC236}">
                <a16:creationId xmlns:a16="http://schemas.microsoft.com/office/drawing/2014/main" id="{BEBE7F36-1507-4014-B53B-AABA9C0954D5}"/>
              </a:ext>
            </a:extLst>
          </p:cNvPr>
          <p:cNvSpPr txBox="1"/>
          <p:nvPr/>
        </p:nvSpPr>
        <p:spPr>
          <a:xfrm>
            <a:off x="3232776" y="2513017"/>
            <a:ext cx="2533253" cy="584775"/>
          </a:xfrm>
          <a:prstGeom prst="rect">
            <a:avLst/>
          </a:prstGeom>
          <a:solidFill>
            <a:srgbClr val="677086"/>
          </a:solidFill>
          <a:effectLst>
            <a:outerShdw blurRad="50800" dist="38100" dir="2700000" algn="tl" rotWithShape="0">
              <a:prstClr val="black">
                <a:alpha val="40000"/>
              </a:prstClr>
            </a:outerShdw>
          </a:effectLst>
        </p:spPr>
        <p:txBody>
          <a:bodyPr wrap="square" rtlCol="0">
            <a:spAutoFit/>
          </a:bodyPr>
          <a:lstStyle/>
          <a:p>
            <a:pPr algn="ctr"/>
            <a:r>
              <a:rPr lang="en-US" sz="3200" dirty="0">
                <a:solidFill>
                  <a:schemeClr val="bg1"/>
                </a:solidFill>
                <a:latin typeface="Arial" panose="020B0604020202020204" pitchFamily="34" charset="0"/>
                <a:cs typeface="Arial" panose="020B0604020202020204" pitchFamily="34" charset="0"/>
              </a:rPr>
              <a:t>FINA</a:t>
            </a:r>
          </a:p>
        </p:txBody>
      </p:sp>
      <p:sp>
        <p:nvSpPr>
          <p:cNvPr id="20" name="TextBox 19">
            <a:extLst>
              <a:ext uri="{FF2B5EF4-FFF2-40B4-BE49-F238E27FC236}">
                <a16:creationId xmlns:a16="http://schemas.microsoft.com/office/drawing/2014/main" id="{EF6FAC41-D13A-451A-A14E-D5ECEE29E113}"/>
              </a:ext>
            </a:extLst>
          </p:cNvPr>
          <p:cNvSpPr txBox="1"/>
          <p:nvPr/>
        </p:nvSpPr>
        <p:spPr>
          <a:xfrm>
            <a:off x="6089617" y="2561059"/>
            <a:ext cx="2940067" cy="646331"/>
          </a:xfrm>
          <a:prstGeom prst="rect">
            <a:avLst/>
          </a:prstGeom>
          <a:solidFill>
            <a:srgbClr val="677086"/>
          </a:solidFill>
          <a:effectLst>
            <a:outerShdw blurRad="50800" dist="38100" dir="2700000" algn="tl" rotWithShape="0">
              <a:prstClr val="black">
                <a:alpha val="40000"/>
              </a:prstClr>
            </a:outerShdw>
          </a:effectLst>
        </p:spPr>
        <p:txBody>
          <a:bodyPr wrap="square" rtlCol="0">
            <a:spAutoFit/>
          </a:bodyPr>
          <a:lstStyle/>
          <a:p>
            <a:pPr algn="ctr"/>
            <a:r>
              <a:rPr lang="en-US" dirty="0">
                <a:solidFill>
                  <a:schemeClr val="bg1"/>
                </a:solidFill>
                <a:latin typeface="Arial" panose="020B0604020202020204" pitchFamily="34" charset="0"/>
                <a:cs typeface="Arial" panose="020B0604020202020204" pitchFamily="34" charset="0"/>
              </a:rPr>
              <a:t>Pregnant Women Using Substances</a:t>
            </a:r>
          </a:p>
        </p:txBody>
      </p:sp>
      <p:sp>
        <p:nvSpPr>
          <p:cNvPr id="21" name="TextBox 20">
            <a:extLst>
              <a:ext uri="{FF2B5EF4-FFF2-40B4-BE49-F238E27FC236}">
                <a16:creationId xmlns:a16="http://schemas.microsoft.com/office/drawing/2014/main" id="{F85ABB6D-A670-44E6-AEE1-65DC53A146B6}"/>
              </a:ext>
            </a:extLst>
          </p:cNvPr>
          <p:cNvSpPr txBox="1"/>
          <p:nvPr/>
        </p:nvSpPr>
        <p:spPr>
          <a:xfrm>
            <a:off x="621334" y="3445564"/>
            <a:ext cx="2226093" cy="477054"/>
          </a:xfrm>
          <a:prstGeom prst="rect">
            <a:avLst/>
          </a:prstGeom>
          <a:solidFill>
            <a:srgbClr val="677086"/>
          </a:solidFill>
          <a:effectLst>
            <a:outerShdw blurRad="50800" dist="38100" dir="2700000" algn="tl" rotWithShape="0">
              <a:prstClr val="black">
                <a:alpha val="40000"/>
              </a:prstClr>
            </a:outerShdw>
          </a:effectLst>
        </p:spPr>
        <p:txBody>
          <a:bodyPr wrap="square" rtlCol="0">
            <a:spAutoFit/>
          </a:bodyPr>
          <a:lstStyle/>
          <a:p>
            <a:pPr algn="ctr"/>
            <a:r>
              <a:rPr lang="en-US" sz="2500" dirty="0">
                <a:solidFill>
                  <a:schemeClr val="bg1"/>
                </a:solidFill>
                <a:latin typeface="Arial" panose="020B0604020202020204" pitchFamily="34" charset="0"/>
                <a:cs typeface="Arial" panose="020B0604020202020204" pitchFamily="34" charset="0"/>
              </a:rPr>
              <a:t>Same Day</a:t>
            </a:r>
          </a:p>
        </p:txBody>
      </p:sp>
      <p:sp>
        <p:nvSpPr>
          <p:cNvPr id="22" name="TextBox 21">
            <a:extLst>
              <a:ext uri="{FF2B5EF4-FFF2-40B4-BE49-F238E27FC236}">
                <a16:creationId xmlns:a16="http://schemas.microsoft.com/office/drawing/2014/main" id="{D1916E0E-8234-4ACE-9D11-41F6ECD2C1B1}"/>
              </a:ext>
            </a:extLst>
          </p:cNvPr>
          <p:cNvSpPr txBox="1"/>
          <p:nvPr/>
        </p:nvSpPr>
        <p:spPr>
          <a:xfrm>
            <a:off x="3386355" y="3445564"/>
            <a:ext cx="2226093" cy="477054"/>
          </a:xfrm>
          <a:prstGeom prst="rect">
            <a:avLst/>
          </a:prstGeom>
          <a:solidFill>
            <a:srgbClr val="677086"/>
          </a:solidFill>
          <a:effectLst>
            <a:outerShdw blurRad="50800" dist="38100" dir="2700000" algn="tl" rotWithShape="0">
              <a:prstClr val="black">
                <a:alpha val="40000"/>
              </a:prstClr>
            </a:outerShdw>
          </a:effectLst>
        </p:spPr>
        <p:txBody>
          <a:bodyPr wrap="square" rtlCol="0">
            <a:spAutoFit/>
          </a:bodyPr>
          <a:lstStyle/>
          <a:p>
            <a:pPr algn="ctr"/>
            <a:r>
              <a:rPr lang="en-US" sz="2500" dirty="0">
                <a:solidFill>
                  <a:schemeClr val="bg1"/>
                </a:solidFill>
                <a:latin typeface="Arial" panose="020B0604020202020204" pitchFamily="34" charset="0"/>
                <a:cs typeface="Arial" panose="020B0604020202020204" pitchFamily="34" charset="0"/>
              </a:rPr>
              <a:t>Same Day</a:t>
            </a:r>
          </a:p>
        </p:txBody>
      </p:sp>
      <p:sp>
        <p:nvSpPr>
          <p:cNvPr id="23" name="TextBox 22">
            <a:extLst>
              <a:ext uri="{FF2B5EF4-FFF2-40B4-BE49-F238E27FC236}">
                <a16:creationId xmlns:a16="http://schemas.microsoft.com/office/drawing/2014/main" id="{E3543600-E654-45C7-A9F8-EF3626038D4D}"/>
              </a:ext>
            </a:extLst>
          </p:cNvPr>
          <p:cNvSpPr txBox="1"/>
          <p:nvPr/>
        </p:nvSpPr>
        <p:spPr>
          <a:xfrm>
            <a:off x="621334" y="4230670"/>
            <a:ext cx="2226093" cy="477054"/>
          </a:xfrm>
          <a:prstGeom prst="rect">
            <a:avLst/>
          </a:prstGeom>
          <a:solidFill>
            <a:srgbClr val="677086"/>
          </a:solidFill>
          <a:effectLst>
            <a:outerShdw blurRad="50800" dist="38100" dir="2700000" algn="tl" rotWithShape="0">
              <a:prstClr val="black">
                <a:alpha val="40000"/>
              </a:prstClr>
            </a:outerShdw>
          </a:effectLst>
        </p:spPr>
        <p:txBody>
          <a:bodyPr wrap="square" rtlCol="0">
            <a:spAutoFit/>
          </a:bodyPr>
          <a:lstStyle/>
          <a:p>
            <a:pPr algn="ctr"/>
            <a:r>
              <a:rPr lang="en-US" sz="2500" dirty="0">
                <a:solidFill>
                  <a:schemeClr val="bg1"/>
                </a:solidFill>
                <a:latin typeface="Arial" panose="020B0604020202020204" pitchFamily="34" charset="0"/>
                <a:cs typeface="Arial" panose="020B0604020202020204" pitchFamily="34" charset="0"/>
              </a:rPr>
              <a:t>72 Hour</a:t>
            </a:r>
          </a:p>
        </p:txBody>
      </p:sp>
      <p:sp>
        <p:nvSpPr>
          <p:cNvPr id="24" name="TextBox 23">
            <a:extLst>
              <a:ext uri="{FF2B5EF4-FFF2-40B4-BE49-F238E27FC236}">
                <a16:creationId xmlns:a16="http://schemas.microsoft.com/office/drawing/2014/main" id="{A8F46D35-1620-4714-84D3-A590251B0C9A}"/>
              </a:ext>
            </a:extLst>
          </p:cNvPr>
          <p:cNvSpPr txBox="1"/>
          <p:nvPr/>
        </p:nvSpPr>
        <p:spPr>
          <a:xfrm>
            <a:off x="3408782" y="4230670"/>
            <a:ext cx="2226093" cy="477054"/>
          </a:xfrm>
          <a:prstGeom prst="rect">
            <a:avLst/>
          </a:prstGeom>
          <a:solidFill>
            <a:srgbClr val="677086"/>
          </a:solidFill>
          <a:effectLst>
            <a:outerShdw blurRad="50800" dist="38100" dir="2700000" algn="tl" rotWithShape="0">
              <a:prstClr val="black">
                <a:alpha val="40000"/>
              </a:prstClr>
            </a:outerShdw>
          </a:effectLst>
        </p:spPr>
        <p:txBody>
          <a:bodyPr wrap="square" rtlCol="0">
            <a:spAutoFit/>
          </a:bodyPr>
          <a:lstStyle/>
          <a:p>
            <a:pPr algn="ctr"/>
            <a:r>
              <a:rPr lang="en-US" sz="2500" dirty="0">
                <a:solidFill>
                  <a:schemeClr val="bg1"/>
                </a:solidFill>
                <a:latin typeface="Arial" panose="020B0604020202020204" pitchFamily="34" charset="0"/>
                <a:cs typeface="Arial" panose="020B0604020202020204" pitchFamily="34" charset="0"/>
              </a:rPr>
              <a:t>72 Hour</a:t>
            </a:r>
          </a:p>
        </p:txBody>
      </p:sp>
      <p:sp>
        <p:nvSpPr>
          <p:cNvPr id="25" name="TextBox 24">
            <a:extLst>
              <a:ext uri="{FF2B5EF4-FFF2-40B4-BE49-F238E27FC236}">
                <a16:creationId xmlns:a16="http://schemas.microsoft.com/office/drawing/2014/main" id="{D2AA096E-2BA5-483D-A8FE-AE2EC4D6088F}"/>
              </a:ext>
            </a:extLst>
          </p:cNvPr>
          <p:cNvSpPr txBox="1"/>
          <p:nvPr/>
        </p:nvSpPr>
        <p:spPr>
          <a:xfrm>
            <a:off x="6281941" y="3429000"/>
            <a:ext cx="2226093" cy="477054"/>
          </a:xfrm>
          <a:prstGeom prst="rect">
            <a:avLst/>
          </a:prstGeom>
          <a:solidFill>
            <a:srgbClr val="677086"/>
          </a:solidFill>
          <a:effectLst>
            <a:outerShdw blurRad="50800" dist="38100" dir="2700000" algn="tl" rotWithShape="0">
              <a:prstClr val="black">
                <a:alpha val="40000"/>
              </a:prstClr>
            </a:outerShdw>
          </a:effectLst>
        </p:spPr>
        <p:txBody>
          <a:bodyPr wrap="square" rtlCol="0">
            <a:spAutoFit/>
          </a:bodyPr>
          <a:lstStyle/>
          <a:p>
            <a:pPr algn="ctr"/>
            <a:r>
              <a:rPr lang="en-US" sz="2500" dirty="0">
                <a:solidFill>
                  <a:schemeClr val="bg1"/>
                </a:solidFill>
                <a:latin typeface="Arial" panose="020B0604020202020204" pitchFamily="34" charset="0"/>
                <a:cs typeface="Arial" panose="020B0604020202020204" pitchFamily="34" charset="0"/>
              </a:rPr>
              <a:t>72 Hour</a:t>
            </a:r>
          </a:p>
        </p:txBody>
      </p:sp>
      <p:sp>
        <p:nvSpPr>
          <p:cNvPr id="26" name="TextBox 25">
            <a:extLst>
              <a:ext uri="{FF2B5EF4-FFF2-40B4-BE49-F238E27FC236}">
                <a16:creationId xmlns:a16="http://schemas.microsoft.com/office/drawing/2014/main" id="{F0155542-92BD-4728-931E-76BD55CBEF02}"/>
              </a:ext>
            </a:extLst>
          </p:cNvPr>
          <p:cNvSpPr txBox="1"/>
          <p:nvPr/>
        </p:nvSpPr>
        <p:spPr>
          <a:xfrm>
            <a:off x="3408781" y="4955947"/>
            <a:ext cx="2226093" cy="861774"/>
          </a:xfrm>
          <a:prstGeom prst="rect">
            <a:avLst/>
          </a:prstGeom>
          <a:solidFill>
            <a:srgbClr val="677086"/>
          </a:solidFill>
          <a:effectLst>
            <a:outerShdw blurRad="50800" dist="38100" dir="2700000" algn="tl" rotWithShape="0">
              <a:prstClr val="black">
                <a:alpha val="40000"/>
              </a:prstClr>
            </a:outerShdw>
          </a:effectLst>
        </p:spPr>
        <p:txBody>
          <a:bodyPr wrap="square" rtlCol="0">
            <a:spAutoFit/>
          </a:bodyPr>
          <a:lstStyle/>
          <a:p>
            <a:pPr algn="ctr"/>
            <a:r>
              <a:rPr lang="en-US" sz="2500" dirty="0">
                <a:solidFill>
                  <a:schemeClr val="bg1"/>
                </a:solidFill>
                <a:latin typeface="Arial" panose="020B0604020202020204" pitchFamily="34" charset="0"/>
                <a:cs typeface="Arial" panose="020B0604020202020204" pitchFamily="34" charset="0"/>
              </a:rPr>
              <a:t>7 Working Day</a:t>
            </a:r>
          </a:p>
        </p:txBody>
      </p:sp>
    </p:spTree>
    <p:extLst>
      <p:ext uri="{BB962C8B-B14F-4D97-AF65-F5344CB8AC3E}">
        <p14:creationId xmlns:p14="http://schemas.microsoft.com/office/powerpoint/2010/main" val="53059743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F382F92-E1B1-4BDF-85BF-E306A8C4D404}"/>
              </a:ext>
            </a:extLst>
          </p:cNvPr>
          <p:cNvSpPr>
            <a:spLocks noGrp="1"/>
          </p:cNvSpPr>
          <p:nvPr>
            <p:ph idx="1"/>
          </p:nvPr>
        </p:nvSpPr>
        <p:spPr/>
        <p:txBody>
          <a:bodyPr/>
          <a:lstStyle/>
          <a:p>
            <a:pPr marL="457200" indent="-457200">
              <a:lnSpc>
                <a:spcPct val="100000"/>
              </a:lnSpc>
              <a:defRPr/>
            </a:pPr>
            <a:r>
              <a:rPr lang="en-US" dirty="0">
                <a:latin typeface="Arial" panose="020B0604020202020204" pitchFamily="34" charset="0"/>
                <a:cs typeface="Arial" panose="020B0604020202020204" pitchFamily="34" charset="0"/>
              </a:rPr>
              <a:t>The alleged victim is under 1 year of age</a:t>
            </a:r>
          </a:p>
          <a:p>
            <a:pPr marL="457200" indent="-457200">
              <a:lnSpc>
                <a:spcPct val="100000"/>
              </a:lnSpc>
              <a:defRPr/>
            </a:pPr>
            <a:r>
              <a:rPr lang="en-US" dirty="0">
                <a:latin typeface="Arial" panose="020B0604020202020204" pitchFamily="34" charset="0"/>
                <a:cs typeface="Arial" panose="020B0604020202020204" pitchFamily="34" charset="0"/>
              </a:rPr>
              <a:t>Any child with current marks or bruises</a:t>
            </a:r>
          </a:p>
          <a:p>
            <a:pPr marL="457200" indent="-457200">
              <a:lnSpc>
                <a:spcPct val="100000"/>
              </a:lnSpc>
              <a:defRPr/>
            </a:pPr>
            <a:r>
              <a:rPr lang="en-US" dirty="0">
                <a:latin typeface="Arial" panose="020B0604020202020204" pitchFamily="34" charset="0"/>
                <a:cs typeface="Arial" panose="020B0604020202020204" pitchFamily="34" charset="0"/>
              </a:rPr>
              <a:t>Life-threatening situation for a child of any age</a:t>
            </a:r>
          </a:p>
          <a:p>
            <a:pPr marL="457200" indent="-457200">
              <a:lnSpc>
                <a:spcPct val="100000"/>
              </a:lnSpc>
              <a:defRPr/>
            </a:pPr>
            <a:r>
              <a:rPr lang="en-US" dirty="0">
                <a:latin typeface="Arial" panose="020B0604020202020204" pitchFamily="34" charset="0"/>
                <a:cs typeface="Arial" panose="020B0604020202020204" pitchFamily="34" charset="0"/>
              </a:rPr>
              <a:t>Sexual abuse of a child, and the alleged perpetrator resides in the home</a:t>
            </a:r>
          </a:p>
          <a:p>
            <a:pPr marL="457200" indent="-457200">
              <a:lnSpc>
                <a:spcPct val="100000"/>
              </a:lnSpc>
              <a:defRPr/>
            </a:pPr>
            <a:r>
              <a:rPr lang="en-US" dirty="0">
                <a:latin typeface="Arial" panose="020B0604020202020204" pitchFamily="34" charset="0"/>
                <a:cs typeface="Arial" panose="020B0604020202020204" pitchFamily="34" charset="0"/>
              </a:rPr>
              <a:t>Child without minimal care to prevent loss of life or serious injury</a:t>
            </a:r>
          </a:p>
          <a:p>
            <a:pPr marL="457200" indent="-457200">
              <a:lnSpc>
                <a:spcPct val="100000"/>
              </a:lnSpc>
              <a:defRPr/>
            </a:pPr>
            <a:r>
              <a:rPr lang="en-US" dirty="0">
                <a:latin typeface="Arial" panose="020B0604020202020204" pitchFamily="34" charset="0"/>
                <a:cs typeface="Arial" panose="020B0604020202020204" pitchFamily="34" charset="0"/>
              </a:rPr>
              <a:t>Child in Police Protective Custody</a:t>
            </a:r>
          </a:p>
          <a:p>
            <a:endParaRPr lang="en-US" dirty="0"/>
          </a:p>
        </p:txBody>
      </p:sp>
      <p:sp>
        <p:nvSpPr>
          <p:cNvPr id="3" name="Title 2">
            <a:extLst>
              <a:ext uri="{FF2B5EF4-FFF2-40B4-BE49-F238E27FC236}">
                <a16:creationId xmlns:a16="http://schemas.microsoft.com/office/drawing/2014/main" id="{DDA35A03-B6A9-47EB-9841-04732C9BC1E2}"/>
              </a:ext>
            </a:extLst>
          </p:cNvPr>
          <p:cNvSpPr>
            <a:spLocks noGrp="1"/>
          </p:cNvSpPr>
          <p:nvPr>
            <p:ph type="ctrTitle"/>
          </p:nvPr>
        </p:nvSpPr>
        <p:spPr/>
        <p:txBody>
          <a:bodyPr/>
          <a:lstStyle/>
          <a:p>
            <a:r>
              <a:rPr lang="en-US" dirty="0"/>
              <a:t>INITIAL ASSESSMENT</a:t>
            </a:r>
          </a:p>
        </p:txBody>
      </p:sp>
      <p:sp>
        <p:nvSpPr>
          <p:cNvPr id="4" name="Text Placeholder 3">
            <a:extLst>
              <a:ext uri="{FF2B5EF4-FFF2-40B4-BE49-F238E27FC236}">
                <a16:creationId xmlns:a16="http://schemas.microsoft.com/office/drawing/2014/main" id="{24536078-34BE-4450-A1DA-315FE927BBB8}"/>
              </a:ext>
            </a:extLst>
          </p:cNvPr>
          <p:cNvSpPr>
            <a:spLocks noGrp="1"/>
          </p:cNvSpPr>
          <p:nvPr>
            <p:ph type="body" sz="quarter" idx="10"/>
          </p:nvPr>
        </p:nvSpPr>
        <p:spPr/>
        <p:txBody>
          <a:bodyPr/>
          <a:lstStyle/>
          <a:p>
            <a:r>
              <a:rPr lang="en-US" sz="3200" b="1" dirty="0"/>
              <a:t>CRITERIA FOR SAME-DAY ASSIGNMENT</a:t>
            </a:r>
            <a:endParaRPr lang="en-US" dirty="0"/>
          </a:p>
        </p:txBody>
      </p:sp>
      <p:sp>
        <p:nvSpPr>
          <p:cNvPr id="5" name="Text Placeholder 4">
            <a:extLst>
              <a:ext uri="{FF2B5EF4-FFF2-40B4-BE49-F238E27FC236}">
                <a16:creationId xmlns:a16="http://schemas.microsoft.com/office/drawing/2014/main" id="{1FE378F0-2E22-4267-860B-DD9293EE9F14}"/>
              </a:ext>
            </a:extLst>
          </p:cNvPr>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327242576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9A63B07-A917-4D60-A780-C133162A3296}"/>
              </a:ext>
            </a:extLst>
          </p:cNvPr>
          <p:cNvSpPr>
            <a:spLocks noGrp="1"/>
          </p:cNvSpPr>
          <p:nvPr>
            <p:ph type="ctrTitle"/>
          </p:nvPr>
        </p:nvSpPr>
        <p:spPr/>
        <p:txBody>
          <a:bodyPr/>
          <a:lstStyle/>
          <a:p>
            <a:r>
              <a:rPr lang="en-US" sz="3600" dirty="0"/>
              <a:t>ASSESSMENT &amp; PREVENTION</a:t>
            </a:r>
          </a:p>
        </p:txBody>
      </p:sp>
      <p:sp>
        <p:nvSpPr>
          <p:cNvPr id="7" name="Text Placeholder 6">
            <a:extLst>
              <a:ext uri="{FF2B5EF4-FFF2-40B4-BE49-F238E27FC236}">
                <a16:creationId xmlns:a16="http://schemas.microsoft.com/office/drawing/2014/main" id="{FA03E8BD-BCE3-424C-9EA9-C3F7FC5CDB5C}"/>
              </a:ext>
            </a:extLst>
          </p:cNvPr>
          <p:cNvSpPr>
            <a:spLocks noGrp="1"/>
          </p:cNvSpPr>
          <p:nvPr>
            <p:ph type="body" sz="quarter" idx="12"/>
          </p:nvPr>
        </p:nvSpPr>
        <p:spPr/>
        <p:txBody>
          <a:bodyPr/>
          <a:lstStyle/>
          <a:p>
            <a:r>
              <a:rPr lang="en-US" dirty="0"/>
              <a:t>What happens next?</a:t>
            </a:r>
          </a:p>
        </p:txBody>
      </p:sp>
      <p:pic>
        <p:nvPicPr>
          <p:cNvPr id="5" name="Picture Placeholder 4">
            <a:extLst>
              <a:ext uri="{FF2B5EF4-FFF2-40B4-BE49-F238E27FC236}">
                <a16:creationId xmlns:a16="http://schemas.microsoft.com/office/drawing/2014/main" id="{8976DECA-D62A-4F2C-858E-4A4A4C4C5175}"/>
              </a:ext>
            </a:extLst>
          </p:cNvPr>
          <p:cNvPicPr>
            <a:picLocks noGrp="1" noChangeAspect="1"/>
          </p:cNvPicPr>
          <p:nvPr>
            <p:ph type="pic" sz="quarter" idx="13"/>
          </p:nvPr>
        </p:nvPicPr>
        <p:blipFill rotWithShape="1">
          <a:blip r:embed="rId2">
            <a:grayscl/>
            <a:extLst>
              <a:ext uri="{28A0092B-C50C-407E-A947-70E740481C1C}">
                <a14:useLocalDpi xmlns:a14="http://schemas.microsoft.com/office/drawing/2010/main" val="0"/>
              </a:ext>
            </a:extLst>
          </a:blip>
          <a:srcRect l="13896" t="-657" r="22308" b="657"/>
          <a:stretch/>
        </p:blipFill>
        <p:spPr>
          <a:xfrm>
            <a:off x="2831038" y="1563680"/>
            <a:ext cx="3467293" cy="3467293"/>
          </a:xfrm>
        </p:spPr>
      </p:pic>
      <p:sp>
        <p:nvSpPr>
          <p:cNvPr id="9" name="Text Placeholder 8">
            <a:extLst>
              <a:ext uri="{FF2B5EF4-FFF2-40B4-BE49-F238E27FC236}">
                <a16:creationId xmlns:a16="http://schemas.microsoft.com/office/drawing/2014/main" id="{F22FA6FF-6050-43FA-83EC-0730DB7D7A88}"/>
              </a:ext>
            </a:extLst>
          </p:cNvPr>
          <p:cNvSpPr>
            <a:spLocks noGrp="1"/>
          </p:cNvSpPr>
          <p:nvPr>
            <p:ph type="body" sz="quarter" idx="14"/>
          </p:nvPr>
        </p:nvSpPr>
        <p:spPr/>
        <p:txBody>
          <a:bodyPr/>
          <a:lstStyle/>
          <a:p>
            <a:endParaRPr lang="en-US"/>
          </a:p>
        </p:txBody>
      </p:sp>
    </p:spTree>
    <p:extLst>
      <p:ext uri="{BB962C8B-B14F-4D97-AF65-F5344CB8AC3E}">
        <p14:creationId xmlns:p14="http://schemas.microsoft.com/office/powerpoint/2010/main" val="133478275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3F61136-5499-48FA-84DF-068B9F5860A8}"/>
              </a:ext>
            </a:extLst>
          </p:cNvPr>
          <p:cNvSpPr>
            <a:spLocks noGrp="1"/>
          </p:cNvSpPr>
          <p:nvPr>
            <p:ph idx="1"/>
          </p:nvPr>
        </p:nvSpPr>
        <p:spPr/>
        <p:txBody>
          <a:bodyPr/>
          <a:lstStyle/>
          <a:p>
            <a:pPr marL="457200" indent="-457200">
              <a:lnSpc>
                <a:spcPct val="100000"/>
              </a:lnSpc>
              <a:buClr>
                <a:srgbClr val="313942"/>
              </a:buClr>
              <a:defRPr/>
            </a:pPr>
            <a:r>
              <a:rPr lang="en-US" sz="3200" b="1" dirty="0">
                <a:solidFill>
                  <a:srgbClr val="313942"/>
                </a:solidFill>
                <a:latin typeface="Arial" panose="020B0604020202020204" pitchFamily="34" charset="0"/>
                <a:cs typeface="Arial" panose="020B0604020202020204" pitchFamily="34" charset="0"/>
              </a:rPr>
              <a:t>Same Day</a:t>
            </a:r>
            <a:r>
              <a:rPr lang="en-US" sz="2000"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Safety must be determined by the assigned DFC Specialist, or at least appropriately attempted by the end of that work day.</a:t>
            </a:r>
          </a:p>
          <a:p>
            <a:pPr marL="457200" indent="-457200">
              <a:lnSpc>
                <a:spcPct val="100000"/>
              </a:lnSpc>
              <a:buClr>
                <a:srgbClr val="313942"/>
              </a:buClr>
              <a:defRPr/>
            </a:pPr>
            <a:r>
              <a:rPr lang="en-US" sz="3200" b="1" dirty="0">
                <a:solidFill>
                  <a:srgbClr val="313942"/>
                </a:solidFill>
                <a:latin typeface="Arial" panose="020B0604020202020204" pitchFamily="34" charset="0"/>
                <a:cs typeface="Arial" panose="020B0604020202020204" pitchFamily="34" charset="0"/>
              </a:rPr>
              <a:t>72 Hour</a:t>
            </a:r>
            <a:r>
              <a:rPr lang="en-US" sz="2000"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Safety must be determined within 72 hours. This excludes weekends and State holidays.</a:t>
            </a:r>
          </a:p>
          <a:p>
            <a:endParaRPr lang="en-US" dirty="0"/>
          </a:p>
        </p:txBody>
      </p:sp>
      <p:sp>
        <p:nvSpPr>
          <p:cNvPr id="3" name="Title 2">
            <a:extLst>
              <a:ext uri="{FF2B5EF4-FFF2-40B4-BE49-F238E27FC236}">
                <a16:creationId xmlns:a16="http://schemas.microsoft.com/office/drawing/2014/main" id="{ED540CD6-9762-4F1D-8750-EE60076FBBFE}"/>
              </a:ext>
            </a:extLst>
          </p:cNvPr>
          <p:cNvSpPr>
            <a:spLocks noGrp="1"/>
          </p:cNvSpPr>
          <p:nvPr>
            <p:ph type="ctrTitle"/>
          </p:nvPr>
        </p:nvSpPr>
        <p:spPr/>
        <p:txBody>
          <a:bodyPr/>
          <a:lstStyle/>
          <a:p>
            <a:r>
              <a:rPr lang="en-US" sz="3800" dirty="0"/>
              <a:t>ASSESSMENT AND PREVENTION</a:t>
            </a:r>
          </a:p>
        </p:txBody>
      </p:sp>
      <p:sp>
        <p:nvSpPr>
          <p:cNvPr id="4" name="Text Placeholder 3">
            <a:extLst>
              <a:ext uri="{FF2B5EF4-FFF2-40B4-BE49-F238E27FC236}">
                <a16:creationId xmlns:a16="http://schemas.microsoft.com/office/drawing/2014/main" id="{09CA1B80-3C54-44C3-9D62-EB1F3C33F5FB}"/>
              </a:ext>
            </a:extLst>
          </p:cNvPr>
          <p:cNvSpPr>
            <a:spLocks noGrp="1"/>
          </p:cNvSpPr>
          <p:nvPr>
            <p:ph type="body" sz="quarter" idx="10"/>
          </p:nvPr>
        </p:nvSpPr>
        <p:spPr/>
        <p:txBody>
          <a:bodyPr/>
          <a:lstStyle/>
          <a:p>
            <a:r>
              <a:rPr lang="en-US" sz="3200" b="1" dirty="0"/>
              <a:t>SAFETY DETERMINATION </a:t>
            </a:r>
            <a:endParaRPr lang="en-US" dirty="0"/>
          </a:p>
        </p:txBody>
      </p:sp>
      <p:sp>
        <p:nvSpPr>
          <p:cNvPr id="5" name="Text Placeholder 4">
            <a:extLst>
              <a:ext uri="{FF2B5EF4-FFF2-40B4-BE49-F238E27FC236}">
                <a16:creationId xmlns:a16="http://schemas.microsoft.com/office/drawing/2014/main" id="{110BC092-7184-4682-9561-308C5D6F4D69}"/>
              </a:ext>
            </a:extLst>
          </p:cNvPr>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216157897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3F61136-5499-48FA-84DF-068B9F5860A8}"/>
              </a:ext>
            </a:extLst>
          </p:cNvPr>
          <p:cNvSpPr>
            <a:spLocks noGrp="1"/>
          </p:cNvSpPr>
          <p:nvPr>
            <p:ph idx="1"/>
          </p:nvPr>
        </p:nvSpPr>
        <p:spPr/>
        <p:txBody>
          <a:bodyPr/>
          <a:lstStyle/>
          <a:p>
            <a:pPr marL="457200" indent="-457200">
              <a:lnSpc>
                <a:spcPct val="100000"/>
              </a:lnSpc>
              <a:defRPr/>
            </a:pPr>
            <a:r>
              <a:rPr lang="en-US" dirty="0">
                <a:latin typeface="Arial" panose="020B0604020202020204" pitchFamily="34" charset="0"/>
                <a:cs typeface="Arial" panose="020B0604020202020204" pitchFamily="34" charset="0"/>
              </a:rPr>
              <a:t>In person contacts with the alleged victim(s)</a:t>
            </a:r>
          </a:p>
          <a:p>
            <a:pPr marL="457200" indent="-457200">
              <a:lnSpc>
                <a:spcPct val="100000"/>
              </a:lnSpc>
              <a:defRPr/>
            </a:pPr>
            <a:r>
              <a:rPr lang="en-US" dirty="0">
                <a:latin typeface="Arial" panose="020B0604020202020204" pitchFamily="34" charset="0"/>
                <a:cs typeface="Arial" panose="020B0604020202020204" pitchFamily="34" charset="0"/>
              </a:rPr>
              <a:t>Neutral setting—school (K.S.A. 28-2226 (g))</a:t>
            </a:r>
          </a:p>
          <a:p>
            <a:pPr marL="457200" indent="-457200">
              <a:lnSpc>
                <a:spcPct val="100000"/>
              </a:lnSpc>
              <a:defRPr/>
            </a:pPr>
            <a:r>
              <a:rPr lang="en-US" dirty="0">
                <a:latin typeface="Arial" panose="020B0604020202020204" pitchFamily="34" charset="0"/>
                <a:cs typeface="Arial" panose="020B0604020202020204" pitchFamily="34" charset="0"/>
              </a:rPr>
              <a:t>Consider safety factors, such as:</a:t>
            </a:r>
          </a:p>
          <a:p>
            <a:pPr marL="914400" lvl="1" indent="-457200">
              <a:lnSpc>
                <a:spcPct val="100000"/>
              </a:lnSpc>
              <a:defRPr/>
            </a:pPr>
            <a:r>
              <a:rPr lang="en-US" dirty="0">
                <a:latin typeface="Arial" panose="020B0604020202020204" pitchFamily="34" charset="0"/>
                <a:cs typeface="Arial" panose="020B0604020202020204" pitchFamily="34" charset="0"/>
              </a:rPr>
              <a:t>Severity of harm to the child</a:t>
            </a:r>
          </a:p>
          <a:p>
            <a:pPr marL="914400" lvl="1" indent="-457200">
              <a:lnSpc>
                <a:spcPct val="100000"/>
              </a:lnSpc>
              <a:defRPr/>
            </a:pPr>
            <a:r>
              <a:rPr lang="en-US" dirty="0">
                <a:latin typeface="Arial" panose="020B0604020202020204" pitchFamily="34" charset="0"/>
                <a:cs typeface="Arial" panose="020B0604020202020204" pitchFamily="34" charset="0"/>
              </a:rPr>
              <a:t>Imminent danger types</a:t>
            </a:r>
          </a:p>
          <a:p>
            <a:pPr marL="914400" lvl="1" indent="-457200">
              <a:lnSpc>
                <a:spcPct val="100000"/>
              </a:lnSpc>
              <a:defRPr/>
            </a:pPr>
            <a:r>
              <a:rPr lang="en-US" dirty="0">
                <a:latin typeface="Arial" panose="020B0604020202020204" pitchFamily="34" charset="0"/>
                <a:cs typeface="Arial" panose="020B0604020202020204" pitchFamily="34" charset="0"/>
              </a:rPr>
              <a:t>Child vulnerability</a:t>
            </a:r>
          </a:p>
          <a:p>
            <a:pPr marL="914400" lvl="1" indent="-457200">
              <a:lnSpc>
                <a:spcPct val="100000"/>
              </a:lnSpc>
              <a:defRPr/>
            </a:pPr>
            <a:r>
              <a:rPr lang="en-US" dirty="0">
                <a:latin typeface="Arial" panose="020B0604020202020204" pitchFamily="34" charset="0"/>
                <a:cs typeface="Arial" panose="020B0604020202020204" pitchFamily="34" charset="0"/>
              </a:rPr>
              <a:t>Caregiver protective factors</a:t>
            </a:r>
          </a:p>
          <a:p>
            <a:pPr marL="914400" lvl="1" indent="-457200">
              <a:lnSpc>
                <a:spcPct val="100000"/>
              </a:lnSpc>
              <a:defRPr/>
            </a:pPr>
            <a:r>
              <a:rPr lang="en-US" dirty="0">
                <a:latin typeface="Arial" panose="020B0604020202020204" pitchFamily="34" charset="0"/>
                <a:cs typeface="Arial" panose="020B0604020202020204" pitchFamily="34" charset="0"/>
              </a:rPr>
              <a:t>Non-abusing caregiver willing and able to protect</a:t>
            </a:r>
          </a:p>
          <a:p>
            <a:pPr marL="914400" lvl="1" indent="-457200">
              <a:lnSpc>
                <a:spcPct val="100000"/>
              </a:lnSpc>
              <a:defRPr/>
            </a:pPr>
            <a:r>
              <a:rPr lang="en-US" dirty="0">
                <a:latin typeface="Arial" panose="020B0604020202020204" pitchFamily="34" charset="0"/>
                <a:cs typeface="Arial" panose="020B0604020202020204" pitchFamily="34" charset="0"/>
              </a:rPr>
              <a:t>History of abuse/neglect</a:t>
            </a:r>
          </a:p>
          <a:p>
            <a:endParaRPr lang="en-US" dirty="0"/>
          </a:p>
        </p:txBody>
      </p:sp>
      <p:sp>
        <p:nvSpPr>
          <p:cNvPr id="3" name="Title 2">
            <a:extLst>
              <a:ext uri="{FF2B5EF4-FFF2-40B4-BE49-F238E27FC236}">
                <a16:creationId xmlns:a16="http://schemas.microsoft.com/office/drawing/2014/main" id="{ED540CD6-9762-4F1D-8750-EE60076FBBFE}"/>
              </a:ext>
            </a:extLst>
          </p:cNvPr>
          <p:cNvSpPr>
            <a:spLocks noGrp="1"/>
          </p:cNvSpPr>
          <p:nvPr>
            <p:ph type="ctrTitle"/>
          </p:nvPr>
        </p:nvSpPr>
        <p:spPr/>
        <p:txBody>
          <a:bodyPr/>
          <a:lstStyle/>
          <a:p>
            <a:r>
              <a:rPr lang="en-US" sz="3800" dirty="0"/>
              <a:t>ASSESSMENT AND PREVENTION</a:t>
            </a:r>
          </a:p>
        </p:txBody>
      </p:sp>
      <p:sp>
        <p:nvSpPr>
          <p:cNvPr id="4" name="Text Placeholder 3">
            <a:extLst>
              <a:ext uri="{FF2B5EF4-FFF2-40B4-BE49-F238E27FC236}">
                <a16:creationId xmlns:a16="http://schemas.microsoft.com/office/drawing/2014/main" id="{09CA1B80-3C54-44C3-9D62-EB1F3C33F5FB}"/>
              </a:ext>
            </a:extLst>
          </p:cNvPr>
          <p:cNvSpPr>
            <a:spLocks noGrp="1"/>
          </p:cNvSpPr>
          <p:nvPr>
            <p:ph type="body" sz="quarter" idx="10"/>
          </p:nvPr>
        </p:nvSpPr>
        <p:spPr/>
        <p:txBody>
          <a:bodyPr/>
          <a:lstStyle/>
          <a:p>
            <a:r>
              <a:rPr lang="en-US" sz="3200" b="1" dirty="0"/>
              <a:t>DETERMINING CHILD SAFETY</a:t>
            </a:r>
            <a:endParaRPr lang="en-US" dirty="0"/>
          </a:p>
        </p:txBody>
      </p:sp>
      <p:sp>
        <p:nvSpPr>
          <p:cNvPr id="5" name="Text Placeholder 4">
            <a:extLst>
              <a:ext uri="{FF2B5EF4-FFF2-40B4-BE49-F238E27FC236}">
                <a16:creationId xmlns:a16="http://schemas.microsoft.com/office/drawing/2014/main" id="{110BC092-7184-4682-9561-308C5D6F4D69}"/>
              </a:ext>
            </a:extLst>
          </p:cNvPr>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322528980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3F61136-5499-48FA-84DF-068B9F5860A8}"/>
              </a:ext>
            </a:extLst>
          </p:cNvPr>
          <p:cNvSpPr>
            <a:spLocks noGrp="1"/>
          </p:cNvSpPr>
          <p:nvPr>
            <p:ph idx="1"/>
          </p:nvPr>
        </p:nvSpPr>
        <p:spPr/>
        <p:txBody>
          <a:bodyPr/>
          <a:lstStyle/>
          <a:p>
            <a:pPr marL="457200" indent="-457200">
              <a:lnSpc>
                <a:spcPct val="100000"/>
              </a:lnSpc>
              <a:defRPr/>
            </a:pPr>
            <a:r>
              <a:rPr lang="en-US" dirty="0">
                <a:latin typeface="Arial" panose="020B0604020202020204" pitchFamily="34" charset="0"/>
                <a:cs typeface="Arial" panose="020B0604020202020204" pitchFamily="34" charset="0"/>
              </a:rPr>
              <a:t>Alleged victim</a:t>
            </a:r>
          </a:p>
          <a:p>
            <a:pPr marL="457200" indent="-457200">
              <a:lnSpc>
                <a:spcPct val="100000"/>
              </a:lnSpc>
              <a:defRPr/>
            </a:pPr>
            <a:r>
              <a:rPr lang="en-US" dirty="0">
                <a:latin typeface="Arial" panose="020B0604020202020204" pitchFamily="34" charset="0"/>
                <a:cs typeface="Arial" panose="020B0604020202020204" pitchFamily="34" charset="0"/>
              </a:rPr>
              <a:t>Primary caregiver of alleged victim</a:t>
            </a:r>
          </a:p>
          <a:p>
            <a:pPr marL="457200" indent="-457200">
              <a:lnSpc>
                <a:spcPct val="100000"/>
              </a:lnSpc>
              <a:defRPr/>
            </a:pPr>
            <a:r>
              <a:rPr lang="en-US" dirty="0">
                <a:latin typeface="Arial" panose="020B0604020202020204" pitchFamily="34" charset="0"/>
                <a:cs typeface="Arial" panose="020B0604020202020204" pitchFamily="34" charset="0"/>
              </a:rPr>
              <a:t>Siblings residing in the home, facility or placement</a:t>
            </a:r>
          </a:p>
          <a:p>
            <a:pPr marL="457200" indent="-457200">
              <a:lnSpc>
                <a:spcPct val="100000"/>
              </a:lnSpc>
              <a:defRPr/>
            </a:pPr>
            <a:r>
              <a:rPr lang="en-US" dirty="0">
                <a:latin typeface="Arial" panose="020B0604020202020204" pitchFamily="34" charset="0"/>
                <a:cs typeface="Arial" panose="020B0604020202020204" pitchFamily="34" charset="0"/>
              </a:rPr>
              <a:t>Alleged perpetrator</a:t>
            </a:r>
          </a:p>
          <a:p>
            <a:pPr marL="457200" indent="-457200">
              <a:lnSpc>
                <a:spcPct val="100000"/>
              </a:lnSpc>
              <a:defRPr/>
            </a:pPr>
            <a:r>
              <a:rPr lang="en-US" dirty="0">
                <a:latin typeface="Arial" panose="020B0604020202020204" pitchFamily="34" charset="0"/>
                <a:cs typeface="Arial" panose="020B0604020202020204" pitchFamily="34" charset="0"/>
              </a:rPr>
              <a:t>Siblings not residing in same home</a:t>
            </a:r>
          </a:p>
          <a:p>
            <a:pPr marL="457200" indent="-457200">
              <a:lnSpc>
                <a:spcPct val="100000"/>
              </a:lnSpc>
              <a:defRPr/>
            </a:pPr>
            <a:r>
              <a:rPr lang="en-US" dirty="0">
                <a:latin typeface="Arial" panose="020B0604020202020204" pitchFamily="34" charset="0"/>
                <a:cs typeface="Arial" panose="020B0604020202020204" pitchFamily="34" charset="0"/>
              </a:rPr>
              <a:t>Adult sibling(s) living in same home</a:t>
            </a:r>
          </a:p>
          <a:p>
            <a:pPr marL="457200" indent="-457200">
              <a:lnSpc>
                <a:spcPct val="100000"/>
              </a:lnSpc>
              <a:defRPr/>
            </a:pPr>
            <a:r>
              <a:rPr lang="en-US" dirty="0">
                <a:latin typeface="Arial" panose="020B0604020202020204" pitchFamily="34" charset="0"/>
                <a:cs typeface="Arial" panose="020B0604020202020204" pitchFamily="34" charset="0"/>
              </a:rPr>
              <a:t>Persons identified as having relevant information</a:t>
            </a:r>
          </a:p>
          <a:p>
            <a:endParaRPr lang="en-US" dirty="0"/>
          </a:p>
        </p:txBody>
      </p:sp>
      <p:sp>
        <p:nvSpPr>
          <p:cNvPr id="3" name="Title 2">
            <a:extLst>
              <a:ext uri="{FF2B5EF4-FFF2-40B4-BE49-F238E27FC236}">
                <a16:creationId xmlns:a16="http://schemas.microsoft.com/office/drawing/2014/main" id="{ED540CD6-9762-4F1D-8750-EE60076FBBFE}"/>
              </a:ext>
            </a:extLst>
          </p:cNvPr>
          <p:cNvSpPr>
            <a:spLocks noGrp="1"/>
          </p:cNvSpPr>
          <p:nvPr>
            <p:ph type="ctrTitle"/>
          </p:nvPr>
        </p:nvSpPr>
        <p:spPr/>
        <p:txBody>
          <a:bodyPr/>
          <a:lstStyle/>
          <a:p>
            <a:r>
              <a:rPr lang="en-US" sz="3800" dirty="0"/>
              <a:t>ASSESSMENT AND PREVENTION</a:t>
            </a:r>
          </a:p>
        </p:txBody>
      </p:sp>
      <p:sp>
        <p:nvSpPr>
          <p:cNvPr id="4" name="Text Placeholder 3">
            <a:extLst>
              <a:ext uri="{FF2B5EF4-FFF2-40B4-BE49-F238E27FC236}">
                <a16:creationId xmlns:a16="http://schemas.microsoft.com/office/drawing/2014/main" id="{09CA1B80-3C54-44C3-9D62-EB1F3C33F5FB}"/>
              </a:ext>
            </a:extLst>
          </p:cNvPr>
          <p:cNvSpPr>
            <a:spLocks noGrp="1"/>
          </p:cNvSpPr>
          <p:nvPr>
            <p:ph type="body" sz="quarter" idx="10"/>
          </p:nvPr>
        </p:nvSpPr>
        <p:spPr/>
        <p:txBody>
          <a:bodyPr/>
          <a:lstStyle/>
          <a:p>
            <a:r>
              <a:rPr lang="en-US" sz="3200" b="1" dirty="0"/>
              <a:t>INTERVIEWS</a:t>
            </a:r>
            <a:endParaRPr lang="en-US" dirty="0"/>
          </a:p>
        </p:txBody>
      </p:sp>
      <p:sp>
        <p:nvSpPr>
          <p:cNvPr id="5" name="Text Placeholder 4">
            <a:extLst>
              <a:ext uri="{FF2B5EF4-FFF2-40B4-BE49-F238E27FC236}">
                <a16:creationId xmlns:a16="http://schemas.microsoft.com/office/drawing/2014/main" id="{110BC092-7184-4682-9561-308C5D6F4D69}"/>
              </a:ext>
            </a:extLst>
          </p:cNvPr>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126486422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D540CD6-9762-4F1D-8750-EE60076FBBFE}"/>
              </a:ext>
            </a:extLst>
          </p:cNvPr>
          <p:cNvSpPr>
            <a:spLocks noGrp="1"/>
          </p:cNvSpPr>
          <p:nvPr>
            <p:ph type="ctrTitle"/>
          </p:nvPr>
        </p:nvSpPr>
        <p:spPr/>
        <p:txBody>
          <a:bodyPr/>
          <a:lstStyle/>
          <a:p>
            <a:r>
              <a:rPr lang="en-US" sz="3800" dirty="0"/>
              <a:t>ASSESSMENT AND PREVENTION</a:t>
            </a:r>
          </a:p>
        </p:txBody>
      </p:sp>
      <p:sp>
        <p:nvSpPr>
          <p:cNvPr id="4" name="Text Placeholder 3">
            <a:extLst>
              <a:ext uri="{FF2B5EF4-FFF2-40B4-BE49-F238E27FC236}">
                <a16:creationId xmlns:a16="http://schemas.microsoft.com/office/drawing/2014/main" id="{09CA1B80-3C54-44C3-9D62-EB1F3C33F5FB}"/>
              </a:ext>
            </a:extLst>
          </p:cNvPr>
          <p:cNvSpPr>
            <a:spLocks noGrp="1"/>
          </p:cNvSpPr>
          <p:nvPr>
            <p:ph type="body" sz="quarter" idx="10"/>
          </p:nvPr>
        </p:nvSpPr>
        <p:spPr/>
        <p:txBody>
          <a:bodyPr/>
          <a:lstStyle/>
          <a:p>
            <a:r>
              <a:rPr lang="en-US" sz="3200" b="1" dirty="0"/>
              <a:t>SAFETY AND RISK ASSESSMENTS</a:t>
            </a:r>
            <a:endParaRPr lang="en-US" dirty="0"/>
          </a:p>
        </p:txBody>
      </p:sp>
      <p:sp>
        <p:nvSpPr>
          <p:cNvPr id="5" name="Text Placeholder 4">
            <a:extLst>
              <a:ext uri="{FF2B5EF4-FFF2-40B4-BE49-F238E27FC236}">
                <a16:creationId xmlns:a16="http://schemas.microsoft.com/office/drawing/2014/main" id="{110BC092-7184-4682-9561-308C5D6F4D69}"/>
              </a:ext>
            </a:extLst>
          </p:cNvPr>
          <p:cNvSpPr>
            <a:spLocks noGrp="1"/>
          </p:cNvSpPr>
          <p:nvPr>
            <p:ph type="body" sz="quarter" idx="11"/>
          </p:nvPr>
        </p:nvSpPr>
        <p:spPr/>
        <p:txBody>
          <a:bodyPr/>
          <a:lstStyle/>
          <a:p>
            <a:endParaRPr lang="en-US"/>
          </a:p>
        </p:txBody>
      </p:sp>
      <p:pic>
        <p:nvPicPr>
          <p:cNvPr id="6" name="Picture 2" descr="C:\Users\jpeoples\Desktop\Gov Conference chart-01.png">
            <a:extLst>
              <a:ext uri="{FF2B5EF4-FFF2-40B4-BE49-F238E27FC236}">
                <a16:creationId xmlns:a16="http://schemas.microsoft.com/office/drawing/2014/main" id="{248C8144-D2D2-4AE6-949A-AC485531AD1E}"/>
              </a:ext>
            </a:extLst>
          </p:cNvPr>
          <p:cNvPicPr>
            <a:picLocks noGrp="1" noChangeAspect="1" noChangeArrowheads="1"/>
          </p:cNvPicPr>
          <p:nvPr>
            <p:ph idx="1"/>
          </p:nvPr>
        </p:nvPicPr>
        <p:blipFill>
          <a:blip r:embed="rId3" cstate="print">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2245649" y="2865423"/>
            <a:ext cx="4652701" cy="293379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B37BE941-C746-443C-916E-B41B7FD2030B}"/>
              </a:ext>
            </a:extLst>
          </p:cNvPr>
          <p:cNvSpPr txBox="1"/>
          <p:nvPr/>
        </p:nvSpPr>
        <p:spPr>
          <a:xfrm>
            <a:off x="209368" y="4460769"/>
            <a:ext cx="1959429" cy="369332"/>
          </a:xfrm>
          <a:prstGeom prst="rect">
            <a:avLst/>
          </a:prstGeom>
          <a:solidFill>
            <a:srgbClr val="515151"/>
          </a:solidFill>
        </p:spPr>
        <p:txBody>
          <a:bodyPr wrap="square" rtlCol="0">
            <a:spAutoFit/>
          </a:bodyPr>
          <a:lstStyle/>
          <a:p>
            <a:pPr algn="ctr"/>
            <a:r>
              <a:rPr lang="en-US" dirty="0">
                <a:solidFill>
                  <a:schemeClr val="bg1"/>
                </a:solidFill>
                <a:latin typeface="Arial" panose="020B0604020202020204" pitchFamily="34" charset="0"/>
                <a:cs typeface="Arial" panose="020B0604020202020204" pitchFamily="34" charset="0"/>
              </a:rPr>
              <a:t>Low</a:t>
            </a:r>
          </a:p>
        </p:txBody>
      </p:sp>
      <p:sp>
        <p:nvSpPr>
          <p:cNvPr id="8" name="TextBox 7">
            <a:extLst>
              <a:ext uri="{FF2B5EF4-FFF2-40B4-BE49-F238E27FC236}">
                <a16:creationId xmlns:a16="http://schemas.microsoft.com/office/drawing/2014/main" id="{A14539DF-B513-4A45-843A-690A4DB04AF0}"/>
              </a:ext>
            </a:extLst>
          </p:cNvPr>
          <p:cNvSpPr txBox="1"/>
          <p:nvPr/>
        </p:nvSpPr>
        <p:spPr>
          <a:xfrm>
            <a:off x="1679183" y="2588424"/>
            <a:ext cx="1959429" cy="369332"/>
          </a:xfrm>
          <a:prstGeom prst="rect">
            <a:avLst/>
          </a:prstGeom>
          <a:solidFill>
            <a:srgbClr val="515151"/>
          </a:solidFill>
        </p:spPr>
        <p:txBody>
          <a:bodyPr wrap="square" rtlCol="0">
            <a:spAutoFit/>
          </a:bodyPr>
          <a:lstStyle/>
          <a:p>
            <a:pPr algn="ctr"/>
            <a:r>
              <a:rPr lang="en-US" dirty="0">
                <a:solidFill>
                  <a:schemeClr val="bg1"/>
                </a:solidFill>
                <a:latin typeface="Arial" panose="020B0604020202020204" pitchFamily="34" charset="0"/>
                <a:cs typeface="Arial" panose="020B0604020202020204" pitchFamily="34" charset="0"/>
              </a:rPr>
              <a:t>Moderate</a:t>
            </a:r>
          </a:p>
        </p:txBody>
      </p:sp>
      <p:sp>
        <p:nvSpPr>
          <p:cNvPr id="9" name="TextBox 8">
            <a:extLst>
              <a:ext uri="{FF2B5EF4-FFF2-40B4-BE49-F238E27FC236}">
                <a16:creationId xmlns:a16="http://schemas.microsoft.com/office/drawing/2014/main" id="{028820DD-7A73-4685-9CCD-B76D55975296}"/>
              </a:ext>
            </a:extLst>
          </p:cNvPr>
          <p:cNvSpPr txBox="1"/>
          <p:nvPr/>
        </p:nvSpPr>
        <p:spPr>
          <a:xfrm>
            <a:off x="5505387" y="2588424"/>
            <a:ext cx="1959429" cy="369332"/>
          </a:xfrm>
          <a:prstGeom prst="rect">
            <a:avLst/>
          </a:prstGeom>
          <a:solidFill>
            <a:srgbClr val="515151"/>
          </a:solidFill>
        </p:spPr>
        <p:txBody>
          <a:bodyPr wrap="square" rtlCol="0">
            <a:spAutoFit/>
          </a:bodyPr>
          <a:lstStyle/>
          <a:p>
            <a:pPr algn="ctr"/>
            <a:r>
              <a:rPr lang="en-US" dirty="0">
                <a:solidFill>
                  <a:schemeClr val="bg1"/>
                </a:solidFill>
                <a:latin typeface="Arial" panose="020B0604020202020204" pitchFamily="34" charset="0"/>
                <a:cs typeface="Arial" panose="020B0604020202020204" pitchFamily="34" charset="0"/>
              </a:rPr>
              <a:t>Significant</a:t>
            </a:r>
          </a:p>
        </p:txBody>
      </p:sp>
      <p:sp>
        <p:nvSpPr>
          <p:cNvPr id="10" name="TextBox 9">
            <a:extLst>
              <a:ext uri="{FF2B5EF4-FFF2-40B4-BE49-F238E27FC236}">
                <a16:creationId xmlns:a16="http://schemas.microsoft.com/office/drawing/2014/main" id="{DF9E480D-18E7-4B0A-B114-84CE5780FE87}"/>
              </a:ext>
            </a:extLst>
          </p:cNvPr>
          <p:cNvSpPr txBox="1"/>
          <p:nvPr/>
        </p:nvSpPr>
        <p:spPr>
          <a:xfrm>
            <a:off x="6975203" y="4460769"/>
            <a:ext cx="1959429" cy="369332"/>
          </a:xfrm>
          <a:prstGeom prst="rect">
            <a:avLst/>
          </a:prstGeom>
          <a:solidFill>
            <a:srgbClr val="515151"/>
          </a:solidFill>
        </p:spPr>
        <p:txBody>
          <a:bodyPr wrap="square" rtlCol="0">
            <a:spAutoFit/>
          </a:bodyPr>
          <a:lstStyle/>
          <a:p>
            <a:pPr algn="ctr"/>
            <a:r>
              <a:rPr lang="en-US" dirty="0">
                <a:solidFill>
                  <a:schemeClr val="bg1"/>
                </a:solidFill>
                <a:latin typeface="Arial" panose="020B0604020202020204" pitchFamily="34" charset="0"/>
                <a:cs typeface="Arial" panose="020B0604020202020204" pitchFamily="34" charset="0"/>
              </a:rPr>
              <a:t>High</a:t>
            </a:r>
          </a:p>
        </p:txBody>
      </p:sp>
      <p:sp>
        <p:nvSpPr>
          <p:cNvPr id="11" name="TextBox 10">
            <a:extLst>
              <a:ext uri="{FF2B5EF4-FFF2-40B4-BE49-F238E27FC236}">
                <a16:creationId xmlns:a16="http://schemas.microsoft.com/office/drawing/2014/main" id="{F0954460-77F9-4730-B74C-1355315D1171}"/>
              </a:ext>
            </a:extLst>
          </p:cNvPr>
          <p:cNvSpPr txBox="1"/>
          <p:nvPr/>
        </p:nvSpPr>
        <p:spPr>
          <a:xfrm>
            <a:off x="1954817" y="1508187"/>
            <a:ext cx="4693907" cy="553998"/>
          </a:xfrm>
          <a:prstGeom prst="rect">
            <a:avLst/>
          </a:prstGeom>
          <a:noFill/>
        </p:spPr>
        <p:txBody>
          <a:bodyPr wrap="square" rtlCol="0">
            <a:spAutoFit/>
          </a:bodyPr>
          <a:lstStyle/>
          <a:p>
            <a:pPr algn="ctr"/>
            <a:r>
              <a:rPr lang="en-US" sz="3000" b="1" dirty="0">
                <a:solidFill>
                  <a:srgbClr val="313942"/>
                </a:solidFill>
                <a:latin typeface="Arial" panose="020B0604020202020204" pitchFamily="34" charset="0"/>
                <a:cs typeface="Arial" panose="020B0604020202020204" pitchFamily="34" charset="0"/>
              </a:rPr>
              <a:t>RISK VS. SAFETY</a:t>
            </a:r>
          </a:p>
        </p:txBody>
      </p:sp>
      <p:sp>
        <p:nvSpPr>
          <p:cNvPr id="12" name="TextBox 11">
            <a:extLst>
              <a:ext uri="{FF2B5EF4-FFF2-40B4-BE49-F238E27FC236}">
                <a16:creationId xmlns:a16="http://schemas.microsoft.com/office/drawing/2014/main" id="{64108C56-E391-471B-B815-478B8A8EB5D4}"/>
              </a:ext>
            </a:extLst>
          </p:cNvPr>
          <p:cNvSpPr txBox="1"/>
          <p:nvPr/>
        </p:nvSpPr>
        <p:spPr>
          <a:xfrm>
            <a:off x="2791" y="1508187"/>
            <a:ext cx="1959429" cy="1015663"/>
          </a:xfrm>
          <a:prstGeom prst="rect">
            <a:avLst/>
          </a:prstGeom>
          <a:noFill/>
        </p:spPr>
        <p:txBody>
          <a:bodyPr wrap="square" rtlCol="0">
            <a:spAutoFit/>
          </a:bodyPr>
          <a:lstStyle/>
          <a:p>
            <a:pPr algn="ctr"/>
            <a:r>
              <a:rPr lang="en-US" sz="2000" b="1" dirty="0">
                <a:solidFill>
                  <a:srgbClr val="313942"/>
                </a:solidFill>
                <a:latin typeface="Arial" panose="020B0604020202020204" pitchFamily="34" charset="0"/>
                <a:cs typeface="Arial" panose="020B0604020202020204" pitchFamily="34" charset="0"/>
              </a:rPr>
              <a:t>Risk leads to decisions for services.</a:t>
            </a:r>
          </a:p>
        </p:txBody>
      </p:sp>
      <p:sp>
        <p:nvSpPr>
          <p:cNvPr id="13" name="TextBox 12">
            <a:extLst>
              <a:ext uri="{FF2B5EF4-FFF2-40B4-BE49-F238E27FC236}">
                <a16:creationId xmlns:a16="http://schemas.microsoft.com/office/drawing/2014/main" id="{AA5E60F4-5023-4431-9F2D-714A3440B72C}"/>
              </a:ext>
            </a:extLst>
          </p:cNvPr>
          <p:cNvSpPr txBox="1"/>
          <p:nvPr/>
        </p:nvSpPr>
        <p:spPr>
          <a:xfrm>
            <a:off x="6975203" y="1488363"/>
            <a:ext cx="2198076" cy="1323439"/>
          </a:xfrm>
          <a:prstGeom prst="rect">
            <a:avLst/>
          </a:prstGeom>
          <a:noFill/>
        </p:spPr>
        <p:txBody>
          <a:bodyPr wrap="square" rtlCol="0">
            <a:spAutoFit/>
          </a:bodyPr>
          <a:lstStyle/>
          <a:p>
            <a:pPr algn="ctr"/>
            <a:r>
              <a:rPr lang="en-US" sz="2000" b="1" dirty="0">
                <a:solidFill>
                  <a:srgbClr val="313942"/>
                </a:solidFill>
                <a:latin typeface="Arial" panose="020B0604020202020204" pitchFamily="34" charset="0"/>
                <a:cs typeface="Arial" panose="020B0604020202020204" pitchFamily="34" charset="0"/>
              </a:rPr>
              <a:t>Safety leads to decisions for protective action.</a:t>
            </a:r>
          </a:p>
        </p:txBody>
      </p:sp>
    </p:spTree>
    <p:extLst>
      <p:ext uri="{BB962C8B-B14F-4D97-AF65-F5344CB8AC3E}">
        <p14:creationId xmlns:p14="http://schemas.microsoft.com/office/powerpoint/2010/main" val="344295056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3F61136-5499-48FA-84DF-068B9F5860A8}"/>
              </a:ext>
            </a:extLst>
          </p:cNvPr>
          <p:cNvSpPr>
            <a:spLocks noGrp="1"/>
          </p:cNvSpPr>
          <p:nvPr>
            <p:ph idx="1"/>
          </p:nvPr>
        </p:nvSpPr>
        <p:spPr/>
        <p:txBody>
          <a:bodyPr/>
          <a:lstStyle/>
          <a:p>
            <a:pPr marL="457200" indent="-457200">
              <a:lnSpc>
                <a:spcPct val="100000"/>
              </a:lnSpc>
              <a:defRPr/>
            </a:pPr>
            <a:r>
              <a:rPr lang="en-US" sz="2800" dirty="0">
                <a:latin typeface="Arial" panose="020B0604020202020204" pitchFamily="34" charset="0"/>
                <a:cs typeface="Arial" panose="020B0604020202020204" pitchFamily="34" charset="0"/>
              </a:rPr>
              <a:t>Evaluate imminent danger to a child</a:t>
            </a:r>
          </a:p>
          <a:p>
            <a:pPr marL="457200" indent="-457200">
              <a:lnSpc>
                <a:spcPct val="100000"/>
              </a:lnSpc>
              <a:defRPr/>
            </a:pPr>
            <a:r>
              <a:rPr lang="en-US" sz="2800" dirty="0">
                <a:latin typeface="Arial" panose="020B0604020202020204" pitchFamily="34" charset="0"/>
                <a:cs typeface="Arial" panose="020B0604020202020204" pitchFamily="34" charset="0"/>
              </a:rPr>
              <a:t>Considers: </a:t>
            </a:r>
          </a:p>
          <a:p>
            <a:pPr marL="914400" lvl="1" indent="-457200">
              <a:lnSpc>
                <a:spcPct val="100000"/>
              </a:lnSpc>
              <a:defRPr/>
            </a:pPr>
            <a:r>
              <a:rPr lang="en-US" sz="2400" dirty="0">
                <a:latin typeface="Arial" panose="020B0604020202020204" pitchFamily="34" charset="0"/>
                <a:cs typeface="Arial" panose="020B0604020202020204" pitchFamily="34" charset="0"/>
              </a:rPr>
              <a:t>Safety factors</a:t>
            </a:r>
          </a:p>
          <a:p>
            <a:pPr marL="914400" lvl="1" indent="-457200">
              <a:lnSpc>
                <a:spcPct val="100000"/>
              </a:lnSpc>
              <a:defRPr/>
            </a:pPr>
            <a:r>
              <a:rPr lang="en-US" sz="2400" dirty="0">
                <a:latin typeface="Arial" panose="020B0604020202020204" pitchFamily="34" charset="0"/>
                <a:cs typeface="Arial" panose="020B0604020202020204" pitchFamily="34" charset="0"/>
              </a:rPr>
              <a:t>Immediate medical concerns</a:t>
            </a:r>
          </a:p>
          <a:p>
            <a:pPr marL="914400" lvl="1" indent="-457200">
              <a:lnSpc>
                <a:spcPct val="100000"/>
              </a:lnSpc>
              <a:defRPr/>
            </a:pPr>
            <a:r>
              <a:rPr lang="en-US" sz="2400" dirty="0">
                <a:latin typeface="Arial" panose="020B0604020202020204" pitchFamily="34" charset="0"/>
                <a:cs typeface="Arial" panose="020B0604020202020204" pitchFamily="34" charset="0"/>
              </a:rPr>
              <a:t>Protective action</a:t>
            </a:r>
          </a:p>
          <a:p>
            <a:pPr marL="914400" lvl="1" indent="-457200">
              <a:lnSpc>
                <a:spcPct val="100000"/>
              </a:lnSpc>
              <a:defRPr/>
            </a:pPr>
            <a:r>
              <a:rPr lang="en-US" sz="2400" dirty="0">
                <a:latin typeface="Arial" panose="020B0604020202020204" pitchFamily="34" charset="0"/>
                <a:cs typeface="Arial" panose="020B0604020202020204" pitchFamily="34" charset="0"/>
              </a:rPr>
              <a:t>Perpetrator access</a:t>
            </a:r>
          </a:p>
          <a:p>
            <a:pPr marL="457200" indent="-457200">
              <a:lnSpc>
                <a:spcPct val="100000"/>
              </a:lnSpc>
              <a:defRPr/>
            </a:pPr>
            <a:r>
              <a:rPr lang="en-US" sz="2800" dirty="0">
                <a:latin typeface="Arial" panose="020B0604020202020204" pitchFamily="34" charset="0"/>
                <a:cs typeface="Arial" panose="020B0604020202020204" pitchFamily="34" charset="0"/>
              </a:rPr>
              <a:t>Assist the CPS Specialist in determining the need for protection action</a:t>
            </a:r>
          </a:p>
          <a:p>
            <a:endParaRPr lang="en-US" dirty="0"/>
          </a:p>
        </p:txBody>
      </p:sp>
      <p:sp>
        <p:nvSpPr>
          <p:cNvPr id="3" name="Title 2">
            <a:extLst>
              <a:ext uri="{FF2B5EF4-FFF2-40B4-BE49-F238E27FC236}">
                <a16:creationId xmlns:a16="http://schemas.microsoft.com/office/drawing/2014/main" id="{ED540CD6-9762-4F1D-8750-EE60076FBBFE}"/>
              </a:ext>
            </a:extLst>
          </p:cNvPr>
          <p:cNvSpPr>
            <a:spLocks noGrp="1"/>
          </p:cNvSpPr>
          <p:nvPr>
            <p:ph type="ctrTitle"/>
          </p:nvPr>
        </p:nvSpPr>
        <p:spPr/>
        <p:txBody>
          <a:bodyPr/>
          <a:lstStyle/>
          <a:p>
            <a:r>
              <a:rPr lang="en-US" sz="3800" dirty="0"/>
              <a:t>ASSESSMENT AND PREVENTION</a:t>
            </a:r>
          </a:p>
        </p:txBody>
      </p:sp>
      <p:sp>
        <p:nvSpPr>
          <p:cNvPr id="4" name="Text Placeholder 3">
            <a:extLst>
              <a:ext uri="{FF2B5EF4-FFF2-40B4-BE49-F238E27FC236}">
                <a16:creationId xmlns:a16="http://schemas.microsoft.com/office/drawing/2014/main" id="{09CA1B80-3C54-44C3-9D62-EB1F3C33F5FB}"/>
              </a:ext>
            </a:extLst>
          </p:cNvPr>
          <p:cNvSpPr>
            <a:spLocks noGrp="1"/>
          </p:cNvSpPr>
          <p:nvPr>
            <p:ph type="body" sz="quarter" idx="10"/>
          </p:nvPr>
        </p:nvSpPr>
        <p:spPr/>
        <p:txBody>
          <a:bodyPr/>
          <a:lstStyle/>
          <a:p>
            <a:r>
              <a:rPr lang="en-US" sz="3200" b="1" dirty="0"/>
              <a:t>SAFETY ASSESSMENT</a:t>
            </a:r>
            <a:endParaRPr lang="en-US" dirty="0"/>
          </a:p>
        </p:txBody>
      </p:sp>
      <p:sp>
        <p:nvSpPr>
          <p:cNvPr id="5" name="Text Placeholder 4">
            <a:extLst>
              <a:ext uri="{FF2B5EF4-FFF2-40B4-BE49-F238E27FC236}">
                <a16:creationId xmlns:a16="http://schemas.microsoft.com/office/drawing/2014/main" id="{110BC092-7184-4682-9561-308C5D6F4D69}"/>
              </a:ext>
            </a:extLst>
          </p:cNvPr>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192502315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3F61136-5499-48FA-84DF-068B9F5860A8}"/>
              </a:ext>
            </a:extLst>
          </p:cNvPr>
          <p:cNvSpPr>
            <a:spLocks noGrp="1"/>
          </p:cNvSpPr>
          <p:nvPr>
            <p:ph idx="1"/>
          </p:nvPr>
        </p:nvSpPr>
        <p:spPr/>
        <p:txBody>
          <a:bodyPr/>
          <a:lstStyle/>
          <a:p>
            <a:pPr marL="457200" indent="-457200">
              <a:lnSpc>
                <a:spcPct val="100000"/>
              </a:lnSpc>
              <a:defRPr/>
            </a:pPr>
            <a:r>
              <a:rPr lang="en-US" sz="4000" dirty="0">
                <a:solidFill>
                  <a:srgbClr val="313942"/>
                </a:solidFill>
                <a:latin typeface="Arial" panose="020B0604020202020204" pitchFamily="34" charset="0"/>
                <a:cs typeface="Arial" panose="020B0604020202020204" pitchFamily="34" charset="0"/>
              </a:rPr>
              <a:t>Safe</a:t>
            </a:r>
          </a:p>
          <a:p>
            <a:pPr marL="457200" indent="-457200">
              <a:lnSpc>
                <a:spcPct val="100000"/>
              </a:lnSpc>
              <a:defRPr/>
            </a:pPr>
            <a:r>
              <a:rPr lang="en-US" sz="4000" dirty="0">
                <a:solidFill>
                  <a:srgbClr val="313942"/>
                </a:solidFill>
                <a:latin typeface="Arial" panose="020B0604020202020204" pitchFamily="34" charset="0"/>
                <a:cs typeface="Arial" panose="020B0604020202020204" pitchFamily="34" charset="0"/>
              </a:rPr>
              <a:t>Safe with an immediate safety plan</a:t>
            </a:r>
            <a:endParaRPr lang="en-US" sz="3200" dirty="0">
              <a:solidFill>
                <a:srgbClr val="313942"/>
              </a:solidFill>
              <a:latin typeface="Arial" panose="020B0604020202020204" pitchFamily="34" charset="0"/>
              <a:cs typeface="Arial" panose="020B0604020202020204" pitchFamily="34" charset="0"/>
            </a:endParaRPr>
          </a:p>
          <a:p>
            <a:pPr marL="457200" indent="-457200">
              <a:lnSpc>
                <a:spcPct val="100000"/>
              </a:lnSpc>
              <a:defRPr/>
            </a:pPr>
            <a:r>
              <a:rPr lang="en-US" sz="4000" dirty="0">
                <a:solidFill>
                  <a:srgbClr val="313942"/>
                </a:solidFill>
                <a:latin typeface="Arial" panose="020B0604020202020204" pitchFamily="34" charset="0"/>
                <a:cs typeface="Arial" panose="020B0604020202020204" pitchFamily="34" charset="0"/>
              </a:rPr>
              <a:t>Unsafe</a:t>
            </a:r>
          </a:p>
          <a:p>
            <a:endParaRPr lang="en-US" dirty="0"/>
          </a:p>
        </p:txBody>
      </p:sp>
      <p:sp>
        <p:nvSpPr>
          <p:cNvPr id="3" name="Title 2">
            <a:extLst>
              <a:ext uri="{FF2B5EF4-FFF2-40B4-BE49-F238E27FC236}">
                <a16:creationId xmlns:a16="http://schemas.microsoft.com/office/drawing/2014/main" id="{ED540CD6-9762-4F1D-8750-EE60076FBBFE}"/>
              </a:ext>
            </a:extLst>
          </p:cNvPr>
          <p:cNvSpPr>
            <a:spLocks noGrp="1"/>
          </p:cNvSpPr>
          <p:nvPr>
            <p:ph type="ctrTitle"/>
          </p:nvPr>
        </p:nvSpPr>
        <p:spPr/>
        <p:txBody>
          <a:bodyPr/>
          <a:lstStyle/>
          <a:p>
            <a:r>
              <a:rPr lang="en-US" sz="3800" dirty="0"/>
              <a:t>ASSESSMENT AND PREVENTION</a:t>
            </a:r>
          </a:p>
        </p:txBody>
      </p:sp>
      <p:sp>
        <p:nvSpPr>
          <p:cNvPr id="4" name="Text Placeholder 3">
            <a:extLst>
              <a:ext uri="{FF2B5EF4-FFF2-40B4-BE49-F238E27FC236}">
                <a16:creationId xmlns:a16="http://schemas.microsoft.com/office/drawing/2014/main" id="{09CA1B80-3C54-44C3-9D62-EB1F3C33F5FB}"/>
              </a:ext>
            </a:extLst>
          </p:cNvPr>
          <p:cNvSpPr>
            <a:spLocks noGrp="1"/>
          </p:cNvSpPr>
          <p:nvPr>
            <p:ph type="body" sz="quarter" idx="10"/>
          </p:nvPr>
        </p:nvSpPr>
        <p:spPr/>
        <p:txBody>
          <a:bodyPr/>
          <a:lstStyle/>
          <a:p>
            <a:r>
              <a:rPr lang="en-US" sz="3200" b="1" dirty="0"/>
              <a:t>SAFETY DECISION</a:t>
            </a:r>
            <a:endParaRPr lang="en-US" dirty="0"/>
          </a:p>
        </p:txBody>
      </p:sp>
      <p:sp>
        <p:nvSpPr>
          <p:cNvPr id="5" name="Text Placeholder 4">
            <a:extLst>
              <a:ext uri="{FF2B5EF4-FFF2-40B4-BE49-F238E27FC236}">
                <a16:creationId xmlns:a16="http://schemas.microsoft.com/office/drawing/2014/main" id="{110BC092-7184-4682-9561-308C5D6F4D69}"/>
              </a:ext>
            </a:extLst>
          </p:cNvPr>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341640341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3F61136-5499-48FA-84DF-068B9F5860A8}"/>
              </a:ext>
            </a:extLst>
          </p:cNvPr>
          <p:cNvSpPr>
            <a:spLocks noGrp="1"/>
          </p:cNvSpPr>
          <p:nvPr>
            <p:ph idx="1"/>
          </p:nvPr>
        </p:nvSpPr>
        <p:spPr/>
        <p:txBody>
          <a:bodyPr/>
          <a:lstStyle/>
          <a:p>
            <a:pPr marL="0" indent="0">
              <a:lnSpc>
                <a:spcPct val="100000"/>
              </a:lnSpc>
              <a:buNone/>
              <a:defRPr/>
            </a:pPr>
            <a:r>
              <a:rPr lang="en-US" sz="2800" b="1" dirty="0">
                <a:solidFill>
                  <a:srgbClr val="313942"/>
                </a:solidFill>
                <a:latin typeface="Arial" panose="020B0604020202020204" pitchFamily="34" charset="0"/>
                <a:cs typeface="Arial" panose="020B0604020202020204" pitchFamily="34" charset="0"/>
              </a:rPr>
              <a:t>The answer to the following is “yes”:</a:t>
            </a:r>
          </a:p>
          <a:p>
            <a:pPr marL="457200" indent="-457200">
              <a:lnSpc>
                <a:spcPct val="100000"/>
              </a:lnSpc>
              <a:buClr>
                <a:srgbClr val="313942"/>
              </a:buClr>
              <a:defRPr/>
            </a:pPr>
            <a:r>
              <a:rPr lang="en-US" sz="2800" dirty="0">
                <a:latin typeface="Arial" panose="020B0604020202020204" pitchFamily="34" charset="0"/>
                <a:cs typeface="Arial" panose="020B0604020202020204" pitchFamily="34" charset="0"/>
              </a:rPr>
              <a:t>Is the child abandoned?</a:t>
            </a:r>
          </a:p>
          <a:p>
            <a:pPr marL="0" indent="0">
              <a:lnSpc>
                <a:spcPct val="100000"/>
              </a:lnSpc>
              <a:buNone/>
              <a:defRPr/>
            </a:pPr>
            <a:r>
              <a:rPr lang="en-US" sz="2800" b="1" u="sng" dirty="0">
                <a:solidFill>
                  <a:srgbClr val="313942"/>
                </a:solidFill>
                <a:latin typeface="Arial" panose="020B0604020202020204" pitchFamily="34" charset="0"/>
                <a:cs typeface="Arial" panose="020B0604020202020204" pitchFamily="34" charset="0"/>
              </a:rPr>
              <a:t>Or</a:t>
            </a:r>
            <a:r>
              <a:rPr lang="en-US" sz="2800" b="1" dirty="0">
                <a:solidFill>
                  <a:srgbClr val="313942"/>
                </a:solidFill>
                <a:latin typeface="Arial" panose="020B0604020202020204" pitchFamily="34" charset="0"/>
                <a:cs typeface="Arial" panose="020B0604020202020204" pitchFamily="34" charset="0"/>
              </a:rPr>
              <a:t>, all three of the following must be “yes”:</a:t>
            </a:r>
          </a:p>
          <a:p>
            <a:pPr marL="457200" indent="-457200">
              <a:lnSpc>
                <a:spcPct val="100000"/>
              </a:lnSpc>
              <a:buClr>
                <a:srgbClr val="313942"/>
              </a:buClr>
              <a:defRPr/>
            </a:pPr>
            <a:r>
              <a:rPr lang="en-US" sz="2800" dirty="0">
                <a:latin typeface="Arial" panose="020B0604020202020204" pitchFamily="34" charset="0"/>
                <a:cs typeface="Arial" panose="020B0604020202020204" pitchFamily="34" charset="0"/>
              </a:rPr>
              <a:t>Is the child in imminent danger?</a:t>
            </a:r>
          </a:p>
          <a:p>
            <a:pPr marL="457200" indent="-457200">
              <a:lnSpc>
                <a:spcPct val="100000"/>
              </a:lnSpc>
              <a:buClr>
                <a:srgbClr val="313942"/>
              </a:buClr>
              <a:defRPr/>
            </a:pPr>
            <a:r>
              <a:rPr lang="en-US" sz="2800" dirty="0">
                <a:latin typeface="Arial" panose="020B0604020202020204" pitchFamily="34" charset="0"/>
                <a:cs typeface="Arial" panose="020B0604020202020204" pitchFamily="34" charset="0"/>
              </a:rPr>
              <a:t>Does the perpetrator have access to the child?</a:t>
            </a:r>
          </a:p>
          <a:p>
            <a:pPr marL="457200" indent="-457200">
              <a:lnSpc>
                <a:spcPct val="100000"/>
              </a:lnSpc>
              <a:buClr>
                <a:srgbClr val="313942"/>
              </a:buClr>
              <a:defRPr/>
            </a:pPr>
            <a:r>
              <a:rPr lang="en-US" sz="2800" dirty="0">
                <a:latin typeface="Arial" panose="020B0604020202020204" pitchFamily="34" charset="0"/>
                <a:cs typeface="Arial" panose="020B0604020202020204" pitchFamily="34" charset="0"/>
              </a:rPr>
              <a:t>Is the non-abusing caregiver unable to protect the child?</a:t>
            </a:r>
          </a:p>
          <a:p>
            <a:endParaRPr lang="en-US" dirty="0"/>
          </a:p>
        </p:txBody>
      </p:sp>
      <p:sp>
        <p:nvSpPr>
          <p:cNvPr id="3" name="Title 2">
            <a:extLst>
              <a:ext uri="{FF2B5EF4-FFF2-40B4-BE49-F238E27FC236}">
                <a16:creationId xmlns:a16="http://schemas.microsoft.com/office/drawing/2014/main" id="{ED540CD6-9762-4F1D-8750-EE60076FBBFE}"/>
              </a:ext>
            </a:extLst>
          </p:cNvPr>
          <p:cNvSpPr>
            <a:spLocks noGrp="1"/>
          </p:cNvSpPr>
          <p:nvPr>
            <p:ph type="ctrTitle"/>
          </p:nvPr>
        </p:nvSpPr>
        <p:spPr/>
        <p:txBody>
          <a:bodyPr/>
          <a:lstStyle/>
          <a:p>
            <a:r>
              <a:rPr lang="en-US" sz="3800" dirty="0"/>
              <a:t>ASSESSMENT AND PREVENTION</a:t>
            </a:r>
          </a:p>
        </p:txBody>
      </p:sp>
      <p:sp>
        <p:nvSpPr>
          <p:cNvPr id="4" name="Text Placeholder 3">
            <a:extLst>
              <a:ext uri="{FF2B5EF4-FFF2-40B4-BE49-F238E27FC236}">
                <a16:creationId xmlns:a16="http://schemas.microsoft.com/office/drawing/2014/main" id="{09CA1B80-3C54-44C3-9D62-EB1F3C33F5FB}"/>
              </a:ext>
            </a:extLst>
          </p:cNvPr>
          <p:cNvSpPr>
            <a:spLocks noGrp="1"/>
          </p:cNvSpPr>
          <p:nvPr>
            <p:ph type="body" sz="quarter" idx="10"/>
          </p:nvPr>
        </p:nvSpPr>
        <p:spPr/>
        <p:txBody>
          <a:bodyPr/>
          <a:lstStyle/>
          <a:p>
            <a:r>
              <a:rPr lang="en-US" sz="3200" b="1" dirty="0"/>
              <a:t>UNSAFE DECISION</a:t>
            </a:r>
            <a:endParaRPr lang="en-US" dirty="0"/>
          </a:p>
        </p:txBody>
      </p:sp>
      <p:sp>
        <p:nvSpPr>
          <p:cNvPr id="5" name="Text Placeholder 4">
            <a:extLst>
              <a:ext uri="{FF2B5EF4-FFF2-40B4-BE49-F238E27FC236}">
                <a16:creationId xmlns:a16="http://schemas.microsoft.com/office/drawing/2014/main" id="{110BC092-7184-4682-9561-308C5D6F4D69}"/>
              </a:ext>
            </a:extLst>
          </p:cNvPr>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25460310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10">
            <a:extLst>
              <a:ext uri="{FF2B5EF4-FFF2-40B4-BE49-F238E27FC236}">
                <a16:creationId xmlns:a16="http://schemas.microsoft.com/office/drawing/2014/main" id="{89876453-4004-4C42-9BA6-556D1C30F033}"/>
              </a:ext>
            </a:extLst>
          </p:cNvPr>
          <p:cNvSpPr>
            <a:spLocks noGrp="1"/>
          </p:cNvSpPr>
          <p:nvPr>
            <p:ph idx="1"/>
          </p:nvPr>
        </p:nvSpPr>
        <p:spPr/>
        <p:txBody>
          <a:bodyPr/>
          <a:lstStyle/>
          <a:p>
            <a:pPr marL="0" indent="0">
              <a:lnSpc>
                <a:spcPct val="100000"/>
              </a:lnSpc>
              <a:buNone/>
              <a:defRPr/>
            </a:pPr>
            <a:r>
              <a:rPr lang="en-US" altLang="en-US" sz="2800" b="1" dirty="0">
                <a:solidFill>
                  <a:srgbClr val="515151"/>
                </a:solidFill>
                <a:latin typeface="Arial" panose="020B0604020202020204" pitchFamily="34" charset="0"/>
                <a:cs typeface="Arial" panose="020B0604020202020204" pitchFamily="34" charset="0"/>
              </a:rPr>
              <a:t>Kansas Statues Annotated K.S.A. 38-2226</a:t>
            </a:r>
          </a:p>
          <a:p>
            <a:pPr marL="0" indent="0">
              <a:lnSpc>
                <a:spcPct val="100000"/>
              </a:lnSpc>
              <a:spcBef>
                <a:spcPts val="0"/>
              </a:spcBef>
              <a:buNone/>
              <a:defRPr/>
            </a:pPr>
            <a:r>
              <a:rPr lang="en-US" altLang="en-US" dirty="0">
                <a:latin typeface="Arial" panose="020B0604020202020204" pitchFamily="34" charset="0"/>
                <a:cs typeface="Arial" panose="020B0604020202020204" pitchFamily="34" charset="0"/>
              </a:rPr>
              <a:t>(Kansas Code for the Care of Children) Investigation for child abuse or neglect</a:t>
            </a:r>
          </a:p>
          <a:p>
            <a:pPr>
              <a:lnSpc>
                <a:spcPct val="100000"/>
              </a:lnSpc>
              <a:spcBef>
                <a:spcPts val="0"/>
              </a:spcBef>
              <a:defRPr/>
            </a:pPr>
            <a:r>
              <a:rPr lang="en-US" altLang="en-US" dirty="0">
                <a:latin typeface="Arial" panose="020B0604020202020204" pitchFamily="34" charset="0"/>
                <a:cs typeface="Arial" panose="020B0604020202020204" pitchFamily="34" charset="0"/>
              </a:rPr>
              <a:t>The Secretary and law enforcement officers shall have the duty to receive and investigate reports of child abuse or neglect, for the purpose of:</a:t>
            </a:r>
          </a:p>
          <a:p>
            <a:pPr marL="457200" indent="-457200">
              <a:lnSpc>
                <a:spcPct val="100000"/>
              </a:lnSpc>
              <a:spcBef>
                <a:spcPts val="0"/>
              </a:spcBef>
              <a:buClr>
                <a:srgbClr val="515151"/>
              </a:buClr>
              <a:defRPr/>
            </a:pPr>
            <a:r>
              <a:rPr lang="en-US" altLang="en-US" sz="2000" dirty="0">
                <a:latin typeface="Arial" panose="020B0604020202020204" pitchFamily="34" charset="0"/>
                <a:cs typeface="Arial" panose="020B0604020202020204" pitchFamily="34" charset="0"/>
              </a:rPr>
              <a:t>Determining whether the report is </a:t>
            </a:r>
            <a:r>
              <a:rPr lang="en-US" altLang="en-US" sz="2000" b="1" dirty="0">
                <a:solidFill>
                  <a:srgbClr val="515151"/>
                </a:solidFill>
                <a:latin typeface="Arial" panose="020B0604020202020204" pitchFamily="34" charset="0"/>
                <a:cs typeface="Arial" panose="020B0604020202020204" pitchFamily="34" charset="0"/>
              </a:rPr>
              <a:t>valid</a:t>
            </a:r>
          </a:p>
          <a:p>
            <a:pPr marL="457200" indent="-457200">
              <a:lnSpc>
                <a:spcPct val="100000"/>
              </a:lnSpc>
              <a:spcBef>
                <a:spcPts val="0"/>
              </a:spcBef>
              <a:buClr>
                <a:srgbClr val="515151"/>
              </a:buClr>
              <a:defRPr/>
            </a:pPr>
            <a:r>
              <a:rPr lang="en-US" altLang="en-US" sz="2000" dirty="0">
                <a:latin typeface="Arial" panose="020B0604020202020204" pitchFamily="34" charset="0"/>
                <a:cs typeface="Arial" panose="020B0604020202020204" pitchFamily="34" charset="0"/>
              </a:rPr>
              <a:t>Whether action is required to </a:t>
            </a:r>
            <a:r>
              <a:rPr lang="en-US" altLang="en-US" sz="2000" b="1" dirty="0">
                <a:solidFill>
                  <a:srgbClr val="515151"/>
                </a:solidFill>
                <a:latin typeface="Arial" panose="020B0604020202020204" pitchFamily="34" charset="0"/>
                <a:cs typeface="Arial" panose="020B0604020202020204" pitchFamily="34" charset="0"/>
              </a:rPr>
              <a:t>protect the child</a:t>
            </a:r>
          </a:p>
          <a:p>
            <a:pPr marL="0" indent="0">
              <a:buNone/>
            </a:pPr>
            <a:endParaRPr lang="en-US" dirty="0"/>
          </a:p>
        </p:txBody>
      </p:sp>
      <p:sp>
        <p:nvSpPr>
          <p:cNvPr id="10" name="Title 9">
            <a:extLst>
              <a:ext uri="{FF2B5EF4-FFF2-40B4-BE49-F238E27FC236}">
                <a16:creationId xmlns:a16="http://schemas.microsoft.com/office/drawing/2014/main" id="{6AA4C992-A19C-44CC-9C13-2A7FB514E7C0}"/>
              </a:ext>
            </a:extLst>
          </p:cNvPr>
          <p:cNvSpPr>
            <a:spLocks noGrp="1"/>
          </p:cNvSpPr>
          <p:nvPr>
            <p:ph type="ctrTitle"/>
          </p:nvPr>
        </p:nvSpPr>
        <p:spPr/>
        <p:txBody>
          <a:bodyPr/>
          <a:lstStyle/>
          <a:p>
            <a:r>
              <a:rPr lang="en-US" dirty="0"/>
              <a:t>AUTHORITY TO INVESTIGATE</a:t>
            </a:r>
          </a:p>
        </p:txBody>
      </p:sp>
      <p:sp>
        <p:nvSpPr>
          <p:cNvPr id="5" name="Text Placeholder 4">
            <a:extLst>
              <a:ext uri="{FF2B5EF4-FFF2-40B4-BE49-F238E27FC236}">
                <a16:creationId xmlns:a16="http://schemas.microsoft.com/office/drawing/2014/main" id="{B596D63D-943A-42B2-99E4-2FA36C33E444}"/>
              </a:ext>
            </a:extLst>
          </p:cNvPr>
          <p:cNvSpPr>
            <a:spLocks noGrp="1"/>
          </p:cNvSpPr>
          <p:nvPr>
            <p:ph type="body" sz="quarter" idx="10"/>
          </p:nvPr>
        </p:nvSpPr>
        <p:spPr/>
        <p:txBody>
          <a:bodyPr/>
          <a:lstStyle/>
          <a:p>
            <a:r>
              <a:rPr lang="en-US" dirty="0"/>
              <a:t>MANDATED REPORTERS</a:t>
            </a:r>
          </a:p>
          <a:p>
            <a:endParaRPr lang="en-US" dirty="0"/>
          </a:p>
        </p:txBody>
      </p:sp>
      <p:sp>
        <p:nvSpPr>
          <p:cNvPr id="12" name="Text Placeholder 11">
            <a:extLst>
              <a:ext uri="{FF2B5EF4-FFF2-40B4-BE49-F238E27FC236}">
                <a16:creationId xmlns:a16="http://schemas.microsoft.com/office/drawing/2014/main" id="{F01AE71B-1028-473C-890A-F00BB9CFF032}"/>
              </a:ext>
            </a:extLst>
          </p:cNvPr>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125183644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idx="1"/>
          </p:nvPr>
        </p:nvSpPr>
        <p:spPr>
          <a:noFill/>
        </p:spPr>
        <p:txBody>
          <a:bodyPr/>
          <a:lstStyle/>
          <a:p>
            <a:pPr algn="l">
              <a:lnSpc>
                <a:spcPct val="100000"/>
              </a:lnSpc>
              <a:defRPr/>
            </a:pPr>
            <a:endParaRPr lang="en-US" altLang="en-US" sz="2100" dirty="0">
              <a:solidFill>
                <a:srgbClr val="4B4B4B"/>
              </a:solidFill>
              <a:latin typeface="Arial" panose="020B0604020202020204" pitchFamily="34" charset="0"/>
              <a:cs typeface="Arial" panose="020B0604020202020204" pitchFamily="34" charset="0"/>
            </a:endParaRPr>
          </a:p>
          <a:p>
            <a:pPr algn="l"/>
            <a:endParaRPr lang="en-US" dirty="0">
              <a:latin typeface="Arial" panose="020B0604020202020204" pitchFamily="34" charset="0"/>
              <a:cs typeface="Arial" panose="020B0604020202020204" pitchFamily="34" charset="0"/>
            </a:endParaRPr>
          </a:p>
        </p:txBody>
      </p:sp>
      <p:sp>
        <p:nvSpPr>
          <p:cNvPr id="2" name="Title 1"/>
          <p:cNvSpPr>
            <a:spLocks noGrp="1"/>
          </p:cNvSpPr>
          <p:nvPr>
            <p:ph type="ctrTitle"/>
          </p:nvPr>
        </p:nvSpPr>
        <p:spPr/>
        <p:txBody>
          <a:bodyPr>
            <a:noAutofit/>
          </a:bodyPr>
          <a:lstStyle/>
          <a:p>
            <a:r>
              <a:rPr lang="en-US" sz="3800" dirty="0"/>
              <a:t>ASSESSMENT AND PREVENTION</a:t>
            </a:r>
            <a:endParaRPr lang="en-US" sz="3800" b="1" dirty="0">
              <a:solidFill>
                <a:schemeClr val="bg1"/>
              </a:solidFill>
            </a:endParaRPr>
          </a:p>
        </p:txBody>
      </p:sp>
      <p:sp>
        <p:nvSpPr>
          <p:cNvPr id="4" name="Text Placeholder 3">
            <a:extLst>
              <a:ext uri="{FF2B5EF4-FFF2-40B4-BE49-F238E27FC236}">
                <a16:creationId xmlns:a16="http://schemas.microsoft.com/office/drawing/2014/main" id="{A86673D0-E165-49A0-935D-D03D390B67F2}"/>
              </a:ext>
            </a:extLst>
          </p:cNvPr>
          <p:cNvSpPr>
            <a:spLocks noGrp="1"/>
          </p:cNvSpPr>
          <p:nvPr>
            <p:ph type="body" sz="quarter" idx="10"/>
          </p:nvPr>
        </p:nvSpPr>
        <p:spPr/>
        <p:txBody>
          <a:bodyPr/>
          <a:lstStyle/>
          <a:p>
            <a:r>
              <a:rPr lang="en-US" dirty="0"/>
              <a:t>PROTECTIVE ACTION</a:t>
            </a:r>
          </a:p>
        </p:txBody>
      </p:sp>
      <p:sp>
        <p:nvSpPr>
          <p:cNvPr id="6" name="Text Placeholder 5">
            <a:extLst>
              <a:ext uri="{FF2B5EF4-FFF2-40B4-BE49-F238E27FC236}">
                <a16:creationId xmlns:a16="http://schemas.microsoft.com/office/drawing/2014/main" id="{0C118E00-283A-4C55-83E9-3CF674EFF328}"/>
              </a:ext>
            </a:extLst>
          </p:cNvPr>
          <p:cNvSpPr>
            <a:spLocks noGrp="1"/>
          </p:cNvSpPr>
          <p:nvPr>
            <p:ph type="body" sz="quarter" idx="11"/>
          </p:nvPr>
        </p:nvSpPr>
        <p:spPr/>
        <p:txBody>
          <a:bodyPr/>
          <a:lstStyle/>
          <a:p>
            <a:endParaRPr lang="en-US"/>
          </a:p>
        </p:txBody>
      </p:sp>
      <p:sp>
        <p:nvSpPr>
          <p:cNvPr id="5" name="Title 1"/>
          <p:cNvSpPr txBox="1">
            <a:spLocks/>
          </p:cNvSpPr>
          <p:nvPr/>
        </p:nvSpPr>
        <p:spPr>
          <a:xfrm>
            <a:off x="520118" y="1484989"/>
            <a:ext cx="6858000" cy="460733"/>
          </a:xfrm>
          <a:prstGeom prst="rect">
            <a:avLst/>
          </a:prstGeom>
        </p:spPr>
        <p:txBody>
          <a:bodyPr vert="horz" lIns="68580" tIns="34290" rIns="68580" bIns="3429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2250" dirty="0">
                <a:solidFill>
                  <a:schemeClr val="bg1"/>
                </a:solidFill>
              </a:rPr>
              <a:t>UNSAFE</a:t>
            </a:r>
          </a:p>
        </p:txBody>
      </p:sp>
      <p:sp>
        <p:nvSpPr>
          <p:cNvPr id="7" name="Subtitle 2"/>
          <p:cNvSpPr txBox="1">
            <a:spLocks/>
          </p:cNvSpPr>
          <p:nvPr/>
        </p:nvSpPr>
        <p:spPr>
          <a:xfrm>
            <a:off x="916885" y="2005442"/>
            <a:ext cx="7598465" cy="3225293"/>
          </a:xfrm>
          <a:prstGeom prst="rect">
            <a:avLst/>
          </a:prstGeom>
          <a:noFill/>
        </p:spPr>
        <p:txBody>
          <a:bodyPr vert="horz" lIns="68580" tIns="34290" rIns="68580" bIns="3429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defRPr/>
            </a:pPr>
            <a:r>
              <a:rPr lang="en-US" sz="3500" dirty="0">
                <a:solidFill>
                  <a:srgbClr val="313942"/>
                </a:solidFill>
                <a:latin typeface="Arial" panose="020B0604020202020204" pitchFamily="34" charset="0"/>
                <a:cs typeface="Arial" panose="020B0604020202020204" pitchFamily="34" charset="0"/>
              </a:rPr>
              <a:t>DCF can NOT remove a child from the home. Only law enforcement, a court services officer, or the Court can remove children from their home.</a:t>
            </a:r>
          </a:p>
          <a:p>
            <a:pPr>
              <a:lnSpc>
                <a:spcPct val="100000"/>
              </a:lnSpc>
              <a:defRPr/>
            </a:pPr>
            <a:r>
              <a:rPr lang="en-US" sz="3500" dirty="0">
                <a:solidFill>
                  <a:srgbClr val="313942"/>
                </a:solidFill>
                <a:latin typeface="Arial" panose="020B0604020202020204" pitchFamily="34" charset="0"/>
                <a:cs typeface="Arial" panose="020B0604020202020204" pitchFamily="34" charset="0"/>
              </a:rPr>
              <a:t>K.S.A 38-2231</a:t>
            </a:r>
          </a:p>
          <a:p>
            <a:pPr>
              <a:lnSpc>
                <a:spcPct val="100000"/>
              </a:lnSpc>
              <a:defRPr/>
            </a:pPr>
            <a:endParaRPr lang="en-US" sz="4500" dirty="0">
              <a:solidFill>
                <a:srgbClr val="31394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4334526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idx="1"/>
          </p:nvPr>
        </p:nvSpPr>
        <p:spPr>
          <a:noFill/>
        </p:spPr>
        <p:txBody>
          <a:bodyPr/>
          <a:lstStyle/>
          <a:p>
            <a:pPr algn="l">
              <a:lnSpc>
                <a:spcPct val="100000"/>
              </a:lnSpc>
              <a:defRPr/>
            </a:pPr>
            <a:endParaRPr lang="en-US" altLang="en-US" sz="2100" dirty="0">
              <a:solidFill>
                <a:srgbClr val="4B4B4B"/>
              </a:solidFill>
              <a:latin typeface="Arial" panose="020B0604020202020204" pitchFamily="34" charset="0"/>
              <a:cs typeface="Arial" panose="020B0604020202020204" pitchFamily="34" charset="0"/>
            </a:endParaRPr>
          </a:p>
          <a:p>
            <a:pPr algn="l"/>
            <a:endParaRPr lang="en-US" dirty="0">
              <a:latin typeface="Arial" panose="020B0604020202020204" pitchFamily="34" charset="0"/>
              <a:cs typeface="Arial" panose="020B0604020202020204" pitchFamily="34" charset="0"/>
            </a:endParaRPr>
          </a:p>
        </p:txBody>
      </p:sp>
      <p:sp>
        <p:nvSpPr>
          <p:cNvPr id="2" name="Title 1"/>
          <p:cNvSpPr>
            <a:spLocks noGrp="1"/>
          </p:cNvSpPr>
          <p:nvPr>
            <p:ph type="ctrTitle"/>
          </p:nvPr>
        </p:nvSpPr>
        <p:spPr/>
        <p:txBody>
          <a:bodyPr>
            <a:noAutofit/>
          </a:bodyPr>
          <a:lstStyle/>
          <a:p>
            <a:r>
              <a:rPr lang="en-US" sz="3800" dirty="0"/>
              <a:t>ASSESSMENT AND PREVENTION</a:t>
            </a:r>
            <a:endParaRPr lang="en-US" sz="3800" b="1" dirty="0">
              <a:solidFill>
                <a:schemeClr val="bg1"/>
              </a:solidFill>
            </a:endParaRPr>
          </a:p>
        </p:txBody>
      </p:sp>
      <p:sp>
        <p:nvSpPr>
          <p:cNvPr id="4" name="Text Placeholder 3">
            <a:extLst>
              <a:ext uri="{FF2B5EF4-FFF2-40B4-BE49-F238E27FC236}">
                <a16:creationId xmlns:a16="http://schemas.microsoft.com/office/drawing/2014/main" id="{49FF9A5A-9702-45C5-ABC9-C12C53D66342}"/>
              </a:ext>
            </a:extLst>
          </p:cNvPr>
          <p:cNvSpPr>
            <a:spLocks noGrp="1"/>
          </p:cNvSpPr>
          <p:nvPr>
            <p:ph type="body" sz="quarter" idx="10"/>
          </p:nvPr>
        </p:nvSpPr>
        <p:spPr/>
        <p:txBody>
          <a:bodyPr/>
          <a:lstStyle/>
          <a:p>
            <a:r>
              <a:rPr lang="en-US" dirty="0"/>
              <a:t>PROTECTIVE ACTION</a:t>
            </a:r>
          </a:p>
        </p:txBody>
      </p:sp>
      <p:sp>
        <p:nvSpPr>
          <p:cNvPr id="6" name="Text Placeholder 5">
            <a:extLst>
              <a:ext uri="{FF2B5EF4-FFF2-40B4-BE49-F238E27FC236}">
                <a16:creationId xmlns:a16="http://schemas.microsoft.com/office/drawing/2014/main" id="{0F31312D-F5D4-47BC-935E-7C81FC8F0639}"/>
              </a:ext>
            </a:extLst>
          </p:cNvPr>
          <p:cNvSpPr>
            <a:spLocks noGrp="1"/>
          </p:cNvSpPr>
          <p:nvPr>
            <p:ph type="body" sz="quarter" idx="11"/>
          </p:nvPr>
        </p:nvSpPr>
        <p:spPr/>
        <p:txBody>
          <a:bodyPr/>
          <a:lstStyle/>
          <a:p>
            <a:endParaRPr lang="en-US"/>
          </a:p>
        </p:txBody>
      </p:sp>
      <p:sp>
        <p:nvSpPr>
          <p:cNvPr id="5" name="Title 1"/>
          <p:cNvSpPr txBox="1">
            <a:spLocks/>
          </p:cNvSpPr>
          <p:nvPr/>
        </p:nvSpPr>
        <p:spPr>
          <a:xfrm>
            <a:off x="520118" y="1484989"/>
            <a:ext cx="6858000" cy="460733"/>
          </a:xfrm>
          <a:prstGeom prst="rect">
            <a:avLst/>
          </a:prstGeom>
        </p:spPr>
        <p:txBody>
          <a:bodyPr vert="horz" lIns="68580" tIns="34290" rIns="68580" bIns="3429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2250" dirty="0">
                <a:solidFill>
                  <a:schemeClr val="bg1"/>
                </a:solidFill>
              </a:rPr>
              <a:t>UNSAFE</a:t>
            </a:r>
          </a:p>
        </p:txBody>
      </p:sp>
      <p:sp>
        <p:nvSpPr>
          <p:cNvPr id="7" name="Subtitle 2"/>
          <p:cNvSpPr txBox="1">
            <a:spLocks/>
          </p:cNvSpPr>
          <p:nvPr/>
        </p:nvSpPr>
        <p:spPr>
          <a:xfrm>
            <a:off x="760780" y="1929200"/>
            <a:ext cx="7598465" cy="3225293"/>
          </a:xfrm>
          <a:prstGeom prst="rect">
            <a:avLst/>
          </a:prstGeom>
          <a:noFill/>
        </p:spPr>
        <p:txBody>
          <a:bodyPr vert="horz" lIns="68580" tIns="34290" rIns="68580" bIns="3429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514350" indent="-514350" algn="l">
              <a:lnSpc>
                <a:spcPct val="100000"/>
              </a:lnSpc>
              <a:buClr>
                <a:srgbClr val="313942"/>
              </a:buClr>
              <a:buFont typeface="Arial" panose="020B0604020202020204" pitchFamily="34" charset="0"/>
              <a:buChar char="•"/>
              <a:defRPr/>
            </a:pPr>
            <a:r>
              <a:rPr lang="en-US" sz="3525" dirty="0">
                <a:latin typeface="Arial" panose="020B0604020202020204" pitchFamily="34" charset="0"/>
                <a:cs typeface="Arial" panose="020B0604020202020204" pitchFamily="34" charset="0"/>
              </a:rPr>
              <a:t>Request police protective custody</a:t>
            </a:r>
          </a:p>
          <a:p>
            <a:pPr marL="514350" indent="-514350" algn="l">
              <a:lnSpc>
                <a:spcPct val="100000"/>
              </a:lnSpc>
              <a:buClr>
                <a:srgbClr val="313942"/>
              </a:buClr>
              <a:buFont typeface="Arial" panose="020B0604020202020204" pitchFamily="34" charset="0"/>
              <a:buChar char="•"/>
              <a:defRPr/>
            </a:pPr>
            <a:r>
              <a:rPr lang="en-US" sz="3525" dirty="0">
                <a:latin typeface="Arial" panose="020B0604020202020204" pitchFamily="34" charset="0"/>
                <a:cs typeface="Arial" panose="020B0604020202020204" pitchFamily="34" charset="0"/>
              </a:rPr>
              <a:t>Request an ex </a:t>
            </a:r>
            <a:r>
              <a:rPr lang="en-US" sz="3525" dirty="0" err="1">
                <a:latin typeface="Arial" panose="020B0604020202020204" pitchFamily="34" charset="0"/>
                <a:cs typeface="Arial" panose="020B0604020202020204" pitchFamily="34" charset="0"/>
              </a:rPr>
              <a:t>parte</a:t>
            </a:r>
            <a:r>
              <a:rPr lang="en-US" sz="3525" dirty="0">
                <a:latin typeface="Arial" panose="020B0604020202020204" pitchFamily="34" charset="0"/>
                <a:cs typeface="Arial" panose="020B0604020202020204" pitchFamily="34" charset="0"/>
              </a:rPr>
              <a:t> or temporary custody order from the court through the county or district attorney</a:t>
            </a:r>
          </a:p>
        </p:txBody>
      </p:sp>
    </p:spTree>
    <p:extLst>
      <p:ext uri="{BB962C8B-B14F-4D97-AF65-F5344CB8AC3E}">
        <p14:creationId xmlns:p14="http://schemas.microsoft.com/office/powerpoint/2010/main" val="67945161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idx="1"/>
          </p:nvPr>
        </p:nvSpPr>
        <p:spPr>
          <a:noFill/>
        </p:spPr>
        <p:txBody>
          <a:bodyPr/>
          <a:lstStyle/>
          <a:p>
            <a:pPr algn="l">
              <a:lnSpc>
                <a:spcPct val="100000"/>
              </a:lnSpc>
              <a:defRPr/>
            </a:pPr>
            <a:endParaRPr lang="en-US" altLang="en-US" sz="2100" dirty="0">
              <a:solidFill>
                <a:srgbClr val="4B4B4B"/>
              </a:solidFill>
              <a:latin typeface="Arial" panose="020B0604020202020204" pitchFamily="34" charset="0"/>
              <a:cs typeface="Arial" panose="020B0604020202020204" pitchFamily="34" charset="0"/>
            </a:endParaRPr>
          </a:p>
          <a:p>
            <a:pPr algn="l"/>
            <a:endParaRPr lang="en-US" dirty="0">
              <a:latin typeface="Arial" panose="020B0604020202020204" pitchFamily="34" charset="0"/>
              <a:cs typeface="Arial" panose="020B0604020202020204" pitchFamily="34" charset="0"/>
            </a:endParaRPr>
          </a:p>
        </p:txBody>
      </p:sp>
      <p:sp>
        <p:nvSpPr>
          <p:cNvPr id="2" name="Title 1"/>
          <p:cNvSpPr>
            <a:spLocks noGrp="1"/>
          </p:cNvSpPr>
          <p:nvPr>
            <p:ph type="ctrTitle"/>
          </p:nvPr>
        </p:nvSpPr>
        <p:spPr/>
        <p:txBody>
          <a:bodyPr>
            <a:noAutofit/>
          </a:bodyPr>
          <a:lstStyle/>
          <a:p>
            <a:r>
              <a:rPr lang="en-US" sz="3800" dirty="0"/>
              <a:t>ASSESSMENT AND PREVENTION</a:t>
            </a:r>
            <a:endParaRPr lang="en-US" sz="3800" b="1" dirty="0">
              <a:solidFill>
                <a:schemeClr val="bg1"/>
              </a:solidFill>
            </a:endParaRPr>
          </a:p>
        </p:txBody>
      </p:sp>
      <p:sp>
        <p:nvSpPr>
          <p:cNvPr id="4" name="Text Placeholder 3">
            <a:extLst>
              <a:ext uri="{FF2B5EF4-FFF2-40B4-BE49-F238E27FC236}">
                <a16:creationId xmlns:a16="http://schemas.microsoft.com/office/drawing/2014/main" id="{10F43102-D33B-4145-8488-13E3F1B257A8}"/>
              </a:ext>
            </a:extLst>
          </p:cNvPr>
          <p:cNvSpPr>
            <a:spLocks noGrp="1"/>
          </p:cNvSpPr>
          <p:nvPr>
            <p:ph type="body" sz="quarter" idx="10"/>
          </p:nvPr>
        </p:nvSpPr>
        <p:spPr/>
        <p:txBody>
          <a:bodyPr/>
          <a:lstStyle/>
          <a:p>
            <a:r>
              <a:rPr lang="en-US" dirty="0"/>
              <a:t>TEMPORARY CUSTODY</a:t>
            </a:r>
          </a:p>
        </p:txBody>
      </p:sp>
      <p:sp>
        <p:nvSpPr>
          <p:cNvPr id="6" name="Text Placeholder 5">
            <a:extLst>
              <a:ext uri="{FF2B5EF4-FFF2-40B4-BE49-F238E27FC236}">
                <a16:creationId xmlns:a16="http://schemas.microsoft.com/office/drawing/2014/main" id="{6166CDE2-AFAD-48B6-BF20-10D6C15F2F30}"/>
              </a:ext>
            </a:extLst>
          </p:cNvPr>
          <p:cNvSpPr>
            <a:spLocks noGrp="1"/>
          </p:cNvSpPr>
          <p:nvPr>
            <p:ph type="body" sz="quarter" idx="11"/>
          </p:nvPr>
        </p:nvSpPr>
        <p:spPr/>
        <p:txBody>
          <a:bodyPr/>
          <a:lstStyle/>
          <a:p>
            <a:endParaRPr lang="en-US"/>
          </a:p>
        </p:txBody>
      </p:sp>
      <p:sp>
        <p:nvSpPr>
          <p:cNvPr id="5" name="Title 1"/>
          <p:cNvSpPr txBox="1">
            <a:spLocks/>
          </p:cNvSpPr>
          <p:nvPr/>
        </p:nvSpPr>
        <p:spPr>
          <a:xfrm>
            <a:off x="520118" y="1484989"/>
            <a:ext cx="6858000" cy="460733"/>
          </a:xfrm>
          <a:prstGeom prst="rect">
            <a:avLst/>
          </a:prstGeom>
        </p:spPr>
        <p:txBody>
          <a:bodyPr vert="horz" lIns="68580" tIns="34290" rIns="68580" bIns="3429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2250" dirty="0">
                <a:solidFill>
                  <a:schemeClr val="bg1"/>
                </a:solidFill>
              </a:rPr>
              <a:t>MANDATED REPORTERS</a:t>
            </a:r>
          </a:p>
        </p:txBody>
      </p:sp>
      <p:sp>
        <p:nvSpPr>
          <p:cNvPr id="7" name="Subtitle 2"/>
          <p:cNvSpPr txBox="1">
            <a:spLocks/>
          </p:cNvSpPr>
          <p:nvPr/>
        </p:nvSpPr>
        <p:spPr>
          <a:xfrm>
            <a:off x="760780" y="1945722"/>
            <a:ext cx="7598465" cy="3225293"/>
          </a:xfrm>
          <a:prstGeom prst="rect">
            <a:avLst/>
          </a:prstGeom>
          <a:noFill/>
        </p:spPr>
        <p:txBody>
          <a:bodyPr vert="horz" lIns="68580" tIns="34290" rIns="68580" bIns="3429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defRPr/>
            </a:pPr>
            <a:r>
              <a:rPr lang="en-US" sz="3225" dirty="0">
                <a:latin typeface="Arial" panose="020B0604020202020204" pitchFamily="34" charset="0"/>
                <a:cs typeface="Arial" panose="020B0604020202020204" pitchFamily="34" charset="0"/>
              </a:rPr>
              <a:t>When a child is placed in PPC or temporary DCF custody, a hearing must be held within 72 hours to determine if the children can safely return home, or if out-of-home placement is needed.</a:t>
            </a:r>
          </a:p>
        </p:txBody>
      </p:sp>
    </p:spTree>
    <p:extLst>
      <p:ext uri="{BB962C8B-B14F-4D97-AF65-F5344CB8AC3E}">
        <p14:creationId xmlns:p14="http://schemas.microsoft.com/office/powerpoint/2010/main" val="109171763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idx="1"/>
          </p:nvPr>
        </p:nvSpPr>
        <p:spPr>
          <a:noFill/>
        </p:spPr>
        <p:txBody>
          <a:bodyPr/>
          <a:lstStyle/>
          <a:p>
            <a:pPr algn="l">
              <a:lnSpc>
                <a:spcPct val="100000"/>
              </a:lnSpc>
              <a:defRPr/>
            </a:pPr>
            <a:endParaRPr lang="en-US" altLang="en-US" sz="2100" dirty="0">
              <a:solidFill>
                <a:srgbClr val="4B4B4B"/>
              </a:solidFill>
              <a:latin typeface="Arial" panose="020B0604020202020204" pitchFamily="34" charset="0"/>
              <a:cs typeface="Arial" panose="020B0604020202020204" pitchFamily="34" charset="0"/>
            </a:endParaRPr>
          </a:p>
          <a:p>
            <a:pPr algn="l"/>
            <a:endParaRPr lang="en-US" dirty="0">
              <a:latin typeface="Arial" panose="020B0604020202020204" pitchFamily="34" charset="0"/>
              <a:cs typeface="Arial" panose="020B0604020202020204" pitchFamily="34" charset="0"/>
            </a:endParaRPr>
          </a:p>
        </p:txBody>
      </p:sp>
      <p:sp>
        <p:nvSpPr>
          <p:cNvPr id="2" name="Title 1"/>
          <p:cNvSpPr>
            <a:spLocks noGrp="1"/>
          </p:cNvSpPr>
          <p:nvPr>
            <p:ph type="ctrTitle"/>
          </p:nvPr>
        </p:nvSpPr>
        <p:spPr/>
        <p:txBody>
          <a:bodyPr>
            <a:noAutofit/>
          </a:bodyPr>
          <a:lstStyle/>
          <a:p>
            <a:r>
              <a:rPr lang="en-US" sz="3800" dirty="0"/>
              <a:t>ASSESSMENT AND PREVENTION</a:t>
            </a:r>
            <a:endParaRPr lang="en-US" sz="3800" b="1" dirty="0">
              <a:solidFill>
                <a:schemeClr val="bg1"/>
              </a:solidFill>
            </a:endParaRPr>
          </a:p>
        </p:txBody>
      </p:sp>
      <p:sp>
        <p:nvSpPr>
          <p:cNvPr id="4" name="Text Placeholder 3">
            <a:extLst>
              <a:ext uri="{FF2B5EF4-FFF2-40B4-BE49-F238E27FC236}">
                <a16:creationId xmlns:a16="http://schemas.microsoft.com/office/drawing/2014/main" id="{D4D52A1D-DBCD-47FE-9915-58A262DADA99}"/>
              </a:ext>
            </a:extLst>
          </p:cNvPr>
          <p:cNvSpPr>
            <a:spLocks noGrp="1"/>
          </p:cNvSpPr>
          <p:nvPr>
            <p:ph type="body" sz="quarter" idx="10"/>
          </p:nvPr>
        </p:nvSpPr>
        <p:spPr/>
        <p:txBody>
          <a:bodyPr/>
          <a:lstStyle/>
          <a:p>
            <a:r>
              <a:rPr lang="en-US" dirty="0"/>
              <a:t>TOOLS AND ASSESSMENTS</a:t>
            </a:r>
          </a:p>
        </p:txBody>
      </p:sp>
      <p:sp>
        <p:nvSpPr>
          <p:cNvPr id="6" name="Text Placeholder 5">
            <a:extLst>
              <a:ext uri="{FF2B5EF4-FFF2-40B4-BE49-F238E27FC236}">
                <a16:creationId xmlns:a16="http://schemas.microsoft.com/office/drawing/2014/main" id="{F716E2E8-0918-4766-BC2F-F177BAE0C28F}"/>
              </a:ext>
            </a:extLst>
          </p:cNvPr>
          <p:cNvSpPr>
            <a:spLocks noGrp="1"/>
          </p:cNvSpPr>
          <p:nvPr>
            <p:ph type="body" sz="quarter" idx="11"/>
          </p:nvPr>
        </p:nvSpPr>
        <p:spPr/>
        <p:txBody>
          <a:bodyPr/>
          <a:lstStyle/>
          <a:p>
            <a:endParaRPr lang="en-US"/>
          </a:p>
        </p:txBody>
      </p:sp>
      <p:sp>
        <p:nvSpPr>
          <p:cNvPr id="5" name="Title 1"/>
          <p:cNvSpPr txBox="1">
            <a:spLocks/>
          </p:cNvSpPr>
          <p:nvPr/>
        </p:nvSpPr>
        <p:spPr>
          <a:xfrm>
            <a:off x="520118" y="1484989"/>
            <a:ext cx="6858000" cy="460733"/>
          </a:xfrm>
          <a:prstGeom prst="rect">
            <a:avLst/>
          </a:prstGeom>
        </p:spPr>
        <p:txBody>
          <a:bodyPr vert="horz" lIns="68580" tIns="34290" rIns="68580" bIns="3429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2250" dirty="0">
                <a:solidFill>
                  <a:schemeClr val="bg1"/>
                </a:solidFill>
              </a:rPr>
              <a:t>MANDATED REPORTERS</a:t>
            </a:r>
          </a:p>
        </p:txBody>
      </p:sp>
      <p:sp>
        <p:nvSpPr>
          <p:cNvPr id="7" name="Subtitle 2"/>
          <p:cNvSpPr txBox="1">
            <a:spLocks/>
          </p:cNvSpPr>
          <p:nvPr/>
        </p:nvSpPr>
        <p:spPr>
          <a:xfrm>
            <a:off x="760780" y="1644092"/>
            <a:ext cx="7754570" cy="3928361"/>
          </a:xfrm>
          <a:prstGeom prst="rect">
            <a:avLst/>
          </a:prstGeom>
          <a:noFill/>
        </p:spPr>
        <p:txBody>
          <a:bodyPr vert="horz" lIns="68580" tIns="34290" rIns="68580" bIns="34290" rtlCol="0">
            <a:normAutofit fontScale="77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defRPr/>
            </a:pPr>
            <a:r>
              <a:rPr lang="en-US" sz="3225" dirty="0">
                <a:latin typeface="Arial" panose="020B0604020202020204" pitchFamily="34" charset="0"/>
                <a:cs typeface="Arial" panose="020B0604020202020204" pitchFamily="34" charset="0"/>
              </a:rPr>
              <a:t>Signs of Safety</a:t>
            </a:r>
          </a:p>
          <a:p>
            <a:pPr marL="914400" lvl="1" indent="-457200" algn="l">
              <a:lnSpc>
                <a:spcPct val="100000"/>
              </a:lnSpc>
              <a:buFont typeface="Arial" panose="020B0604020202020204" pitchFamily="34" charset="0"/>
              <a:buChar char="•"/>
              <a:defRPr/>
            </a:pPr>
            <a:r>
              <a:rPr lang="en-US" sz="2825" dirty="0">
                <a:latin typeface="Arial" panose="020B0604020202020204" pitchFamily="34" charset="0"/>
                <a:cs typeface="Arial" panose="020B0604020202020204" pitchFamily="34" charset="0"/>
              </a:rPr>
              <a:t>Asks what are we worried about, what’s going well and what needs to happen?</a:t>
            </a:r>
          </a:p>
          <a:p>
            <a:pPr marL="914400" lvl="1" indent="-457200" algn="l">
              <a:lnSpc>
                <a:spcPct val="100000"/>
              </a:lnSpc>
              <a:buFont typeface="Arial" panose="020B0604020202020204" pitchFamily="34" charset="0"/>
              <a:buChar char="•"/>
              <a:defRPr/>
            </a:pPr>
            <a:r>
              <a:rPr lang="en-US" sz="2825" dirty="0">
                <a:latin typeface="Arial" panose="020B0604020202020204" pitchFamily="34" charset="0"/>
                <a:cs typeface="Arial" panose="020B0604020202020204" pitchFamily="34" charset="0"/>
              </a:rPr>
              <a:t>Balanced assessment of strengths and existing safety.</a:t>
            </a:r>
          </a:p>
          <a:p>
            <a:pPr algn="l">
              <a:lnSpc>
                <a:spcPct val="100000"/>
              </a:lnSpc>
              <a:defRPr/>
            </a:pPr>
            <a:r>
              <a:rPr lang="en-US" sz="3225" dirty="0">
                <a:latin typeface="Arial" panose="020B0604020202020204" pitchFamily="34" charset="0"/>
                <a:cs typeface="Arial" panose="020B0604020202020204" pitchFamily="34" charset="0"/>
              </a:rPr>
              <a:t>Team Decision Making</a:t>
            </a:r>
            <a:endParaRPr lang="en-US" sz="2825" dirty="0">
              <a:latin typeface="Arial" panose="020B0604020202020204" pitchFamily="34" charset="0"/>
              <a:cs typeface="Arial" panose="020B0604020202020204" pitchFamily="34" charset="0"/>
            </a:endParaRPr>
          </a:p>
          <a:p>
            <a:pPr marL="914400" lvl="1" indent="-457200" algn="l">
              <a:lnSpc>
                <a:spcPct val="100000"/>
              </a:lnSpc>
              <a:buFont typeface="Arial" panose="020B0604020202020204" pitchFamily="34" charset="0"/>
              <a:buChar char="•"/>
              <a:defRPr/>
            </a:pPr>
            <a:r>
              <a:rPr lang="en-US" sz="2900" dirty="0">
                <a:latin typeface="Arial" panose="020B0604020202020204" pitchFamily="34" charset="0"/>
                <a:cs typeface="Arial" panose="020B0604020202020204" pitchFamily="34" charset="0"/>
              </a:rPr>
              <a:t>Families invite their support networks</a:t>
            </a:r>
          </a:p>
          <a:p>
            <a:pPr marL="914400" lvl="1" indent="-457200" algn="l">
              <a:lnSpc>
                <a:spcPct val="100000"/>
              </a:lnSpc>
              <a:buFont typeface="Arial" panose="020B0604020202020204" pitchFamily="34" charset="0"/>
              <a:buChar char="•"/>
              <a:defRPr/>
            </a:pPr>
            <a:r>
              <a:rPr lang="en-US" sz="2900" dirty="0">
                <a:latin typeface="Arial" panose="020B0604020202020204" pitchFamily="34" charset="0"/>
                <a:cs typeface="Arial" panose="020B0604020202020204" pitchFamily="34" charset="0"/>
              </a:rPr>
              <a:t>Decision created results in strongest plan for safety</a:t>
            </a:r>
          </a:p>
          <a:p>
            <a:pPr algn="l">
              <a:lnSpc>
                <a:spcPct val="100000"/>
              </a:lnSpc>
              <a:defRPr/>
            </a:pPr>
            <a:r>
              <a:rPr lang="en-US" sz="3200" dirty="0">
                <a:latin typeface="Arial" panose="020B0604020202020204" pitchFamily="34" charset="0"/>
                <a:cs typeface="Arial" panose="020B0604020202020204" pitchFamily="34" charset="0"/>
              </a:rPr>
              <a:t>Family Finding</a:t>
            </a:r>
          </a:p>
          <a:p>
            <a:pPr marL="914400" lvl="1" indent="-457200" algn="l">
              <a:lnSpc>
                <a:spcPct val="100000"/>
              </a:lnSpc>
              <a:buFont typeface="Arial" panose="020B0604020202020204" pitchFamily="34" charset="0"/>
              <a:buChar char="•"/>
              <a:defRPr/>
            </a:pPr>
            <a:r>
              <a:rPr lang="en-US" sz="2900" dirty="0">
                <a:latin typeface="Arial" panose="020B0604020202020204" pitchFamily="34" charset="0"/>
                <a:cs typeface="Arial" panose="020B0604020202020204" pitchFamily="34" charset="0"/>
              </a:rPr>
              <a:t>Engagement and family meeting model</a:t>
            </a:r>
          </a:p>
          <a:p>
            <a:pPr marL="914400" lvl="1" indent="-457200" algn="l">
              <a:lnSpc>
                <a:spcPct val="100000"/>
              </a:lnSpc>
              <a:buFont typeface="Arial" panose="020B0604020202020204" pitchFamily="34" charset="0"/>
              <a:buChar char="•"/>
              <a:defRPr/>
            </a:pPr>
            <a:r>
              <a:rPr lang="en-US" sz="2900" dirty="0">
                <a:latin typeface="Arial" panose="020B0604020202020204" pitchFamily="34" charset="0"/>
                <a:cs typeface="Arial" panose="020B0604020202020204" pitchFamily="34" charset="0"/>
              </a:rPr>
              <a:t>Includes youth and family in searching for relatives</a:t>
            </a:r>
          </a:p>
          <a:p>
            <a:pPr lvl="1" algn="l">
              <a:lnSpc>
                <a:spcPct val="100000"/>
              </a:lnSpc>
              <a:defRPr/>
            </a:pPr>
            <a:endParaRPr lang="en-US" sz="2825" dirty="0">
              <a:latin typeface="Arial" panose="020B0604020202020204" pitchFamily="34" charset="0"/>
              <a:cs typeface="Arial" panose="020B0604020202020204" pitchFamily="34" charset="0"/>
            </a:endParaRPr>
          </a:p>
          <a:p>
            <a:pPr algn="l">
              <a:lnSpc>
                <a:spcPct val="100000"/>
              </a:lnSpc>
              <a:defRPr/>
            </a:pPr>
            <a:endParaRPr lang="en-US" sz="3225"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8540592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idx="1"/>
          </p:nvPr>
        </p:nvSpPr>
        <p:spPr>
          <a:noFill/>
        </p:spPr>
        <p:txBody>
          <a:bodyPr/>
          <a:lstStyle/>
          <a:p>
            <a:pPr algn="l">
              <a:lnSpc>
                <a:spcPct val="100000"/>
              </a:lnSpc>
              <a:defRPr/>
            </a:pPr>
            <a:endParaRPr lang="en-US" altLang="en-US" sz="2100" dirty="0">
              <a:solidFill>
                <a:srgbClr val="4B4B4B"/>
              </a:solidFill>
              <a:latin typeface="Arial" panose="020B0604020202020204" pitchFamily="34" charset="0"/>
              <a:cs typeface="Arial" panose="020B0604020202020204" pitchFamily="34" charset="0"/>
            </a:endParaRPr>
          </a:p>
          <a:p>
            <a:pPr algn="l"/>
            <a:endParaRPr lang="en-US" dirty="0">
              <a:latin typeface="Arial" panose="020B0604020202020204" pitchFamily="34" charset="0"/>
              <a:cs typeface="Arial" panose="020B0604020202020204" pitchFamily="34" charset="0"/>
            </a:endParaRPr>
          </a:p>
        </p:txBody>
      </p:sp>
      <p:sp>
        <p:nvSpPr>
          <p:cNvPr id="2" name="Title 1"/>
          <p:cNvSpPr>
            <a:spLocks noGrp="1"/>
          </p:cNvSpPr>
          <p:nvPr>
            <p:ph type="ctrTitle"/>
          </p:nvPr>
        </p:nvSpPr>
        <p:spPr/>
        <p:txBody>
          <a:bodyPr>
            <a:noAutofit/>
          </a:bodyPr>
          <a:lstStyle/>
          <a:p>
            <a:r>
              <a:rPr lang="en-US" sz="3800" dirty="0"/>
              <a:t>ASSESSMENT AND PREVENTION</a:t>
            </a:r>
            <a:endParaRPr lang="en-US" sz="3800" b="1" dirty="0">
              <a:solidFill>
                <a:schemeClr val="bg1"/>
              </a:solidFill>
            </a:endParaRPr>
          </a:p>
        </p:txBody>
      </p:sp>
      <p:sp>
        <p:nvSpPr>
          <p:cNvPr id="4" name="Text Placeholder 3">
            <a:extLst>
              <a:ext uri="{FF2B5EF4-FFF2-40B4-BE49-F238E27FC236}">
                <a16:creationId xmlns:a16="http://schemas.microsoft.com/office/drawing/2014/main" id="{0B2F277F-C6F8-472F-B351-8D3C36008333}"/>
              </a:ext>
            </a:extLst>
          </p:cNvPr>
          <p:cNvSpPr>
            <a:spLocks noGrp="1"/>
          </p:cNvSpPr>
          <p:nvPr>
            <p:ph type="body" sz="quarter" idx="10"/>
          </p:nvPr>
        </p:nvSpPr>
        <p:spPr/>
        <p:txBody>
          <a:bodyPr/>
          <a:lstStyle/>
          <a:p>
            <a:r>
              <a:rPr lang="en-US" dirty="0"/>
              <a:t>SERVICE DECISION</a:t>
            </a:r>
          </a:p>
        </p:txBody>
      </p:sp>
      <p:sp>
        <p:nvSpPr>
          <p:cNvPr id="6" name="Text Placeholder 5">
            <a:extLst>
              <a:ext uri="{FF2B5EF4-FFF2-40B4-BE49-F238E27FC236}">
                <a16:creationId xmlns:a16="http://schemas.microsoft.com/office/drawing/2014/main" id="{6FB5BA9B-1BA8-4B05-B9B0-393C8C019C8E}"/>
              </a:ext>
            </a:extLst>
          </p:cNvPr>
          <p:cNvSpPr>
            <a:spLocks noGrp="1"/>
          </p:cNvSpPr>
          <p:nvPr>
            <p:ph type="body" sz="quarter" idx="11"/>
          </p:nvPr>
        </p:nvSpPr>
        <p:spPr/>
        <p:txBody>
          <a:bodyPr/>
          <a:lstStyle/>
          <a:p>
            <a:endParaRPr lang="en-US"/>
          </a:p>
        </p:txBody>
      </p:sp>
      <p:sp>
        <p:nvSpPr>
          <p:cNvPr id="5" name="Title 1"/>
          <p:cNvSpPr txBox="1">
            <a:spLocks/>
          </p:cNvSpPr>
          <p:nvPr/>
        </p:nvSpPr>
        <p:spPr>
          <a:xfrm>
            <a:off x="520118" y="1484989"/>
            <a:ext cx="6858000" cy="460733"/>
          </a:xfrm>
          <a:prstGeom prst="rect">
            <a:avLst/>
          </a:prstGeom>
        </p:spPr>
        <p:txBody>
          <a:bodyPr vert="horz" lIns="68580" tIns="34290" rIns="68580" bIns="3429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2250" dirty="0">
                <a:solidFill>
                  <a:schemeClr val="bg1"/>
                </a:solidFill>
              </a:rPr>
              <a:t>MANDATED REPORTERS</a:t>
            </a:r>
          </a:p>
        </p:txBody>
      </p:sp>
      <p:sp>
        <p:nvSpPr>
          <p:cNvPr id="7" name="Subtitle 2"/>
          <p:cNvSpPr txBox="1">
            <a:spLocks/>
          </p:cNvSpPr>
          <p:nvPr/>
        </p:nvSpPr>
        <p:spPr>
          <a:xfrm>
            <a:off x="520117" y="1797270"/>
            <a:ext cx="8118409" cy="3720662"/>
          </a:xfrm>
          <a:prstGeom prst="rect">
            <a:avLst/>
          </a:prstGeom>
          <a:noFill/>
        </p:spPr>
        <p:txBody>
          <a:bodyPr vert="horz" lIns="68580" tIns="34290" rIns="68580" bIns="3429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defRPr/>
            </a:pPr>
            <a:r>
              <a:rPr lang="en-US" sz="3200" b="1" dirty="0">
                <a:solidFill>
                  <a:srgbClr val="313942"/>
                </a:solidFill>
                <a:latin typeface="Arial" panose="020B0604020202020204" pitchFamily="34" charset="0"/>
                <a:cs typeface="Arial" panose="020B0604020202020204" pitchFamily="34" charset="0"/>
              </a:rPr>
              <a:t>May include:</a:t>
            </a:r>
          </a:p>
          <a:p>
            <a:pPr marL="428625" indent="-428625" algn="l">
              <a:lnSpc>
                <a:spcPct val="100000"/>
              </a:lnSpc>
              <a:buClr>
                <a:srgbClr val="313942"/>
              </a:buClr>
              <a:buFont typeface="Arial" panose="020B0604020202020204" pitchFamily="34" charset="0"/>
              <a:buChar char="•"/>
              <a:defRPr/>
            </a:pPr>
            <a:r>
              <a:rPr lang="en-US" sz="2800" dirty="0">
                <a:latin typeface="Arial" panose="020B0604020202020204" pitchFamily="34" charset="0"/>
                <a:cs typeface="Arial" panose="020B0604020202020204" pitchFamily="34" charset="0"/>
              </a:rPr>
              <a:t>Referrals to community services and supports</a:t>
            </a:r>
          </a:p>
          <a:p>
            <a:pPr marL="428625" indent="-428625" algn="l">
              <a:lnSpc>
                <a:spcPct val="100000"/>
              </a:lnSpc>
              <a:buClr>
                <a:srgbClr val="313942"/>
              </a:buClr>
              <a:buFont typeface="Arial" panose="020B0604020202020204" pitchFamily="34" charset="0"/>
              <a:buChar char="•"/>
              <a:defRPr/>
            </a:pPr>
            <a:r>
              <a:rPr lang="en-US" sz="2800" dirty="0">
                <a:latin typeface="Arial" panose="020B0604020202020204" pitchFamily="34" charset="0"/>
                <a:cs typeface="Arial" panose="020B0604020202020204" pitchFamily="34" charset="0"/>
              </a:rPr>
              <a:t>Family Services</a:t>
            </a:r>
          </a:p>
          <a:p>
            <a:pPr marL="428625" indent="-428625" algn="l">
              <a:lnSpc>
                <a:spcPct val="100000"/>
              </a:lnSpc>
              <a:buClr>
                <a:srgbClr val="313942"/>
              </a:buClr>
              <a:buFont typeface="Arial" panose="020B0604020202020204" pitchFamily="34" charset="0"/>
              <a:buChar char="•"/>
              <a:defRPr/>
            </a:pPr>
            <a:r>
              <a:rPr lang="en-US" sz="2800" dirty="0">
                <a:latin typeface="Arial" panose="020B0604020202020204" pitchFamily="34" charset="0"/>
                <a:cs typeface="Arial" panose="020B0604020202020204" pitchFamily="34" charset="0"/>
              </a:rPr>
              <a:t>Family First Prevention Services</a:t>
            </a:r>
          </a:p>
          <a:p>
            <a:pPr marL="428625" indent="-428625" algn="l">
              <a:lnSpc>
                <a:spcPct val="100000"/>
              </a:lnSpc>
              <a:buClr>
                <a:srgbClr val="313942"/>
              </a:buClr>
              <a:buFont typeface="Arial" panose="020B0604020202020204" pitchFamily="34" charset="0"/>
              <a:buChar char="•"/>
              <a:defRPr/>
            </a:pPr>
            <a:r>
              <a:rPr lang="en-US" sz="2800" dirty="0">
                <a:latin typeface="Arial" panose="020B0604020202020204" pitchFamily="34" charset="0"/>
                <a:cs typeface="Arial" panose="020B0604020202020204" pitchFamily="34" charset="0"/>
              </a:rPr>
              <a:t>Family Preservation Services</a:t>
            </a:r>
          </a:p>
          <a:p>
            <a:pPr marL="228600" indent="-342900" algn="l">
              <a:lnSpc>
                <a:spcPct val="100000"/>
              </a:lnSpc>
              <a:buClr>
                <a:srgbClr val="313942"/>
              </a:buClr>
              <a:buFont typeface="Arial" panose="020B0604020202020204" pitchFamily="34" charset="0"/>
              <a:buChar char="•"/>
              <a:defRPr/>
            </a:pPr>
            <a:r>
              <a:rPr lang="en-US" sz="2800" dirty="0">
                <a:latin typeface="Arial" panose="020B0604020202020204" pitchFamily="34" charset="0"/>
                <a:cs typeface="Arial" panose="020B0604020202020204" pitchFamily="34" charset="0"/>
              </a:rPr>
              <a:t> Foster care</a:t>
            </a:r>
          </a:p>
          <a:p>
            <a:pPr marL="342900" lvl="1" algn="l">
              <a:lnSpc>
                <a:spcPct val="100000"/>
              </a:lnSpc>
              <a:buClr>
                <a:srgbClr val="313942"/>
              </a:buClr>
              <a:defRPr/>
            </a:pPr>
            <a:endParaRPr lang="en-US" sz="1600" dirty="0">
              <a:latin typeface="Arial" panose="020B0604020202020204" pitchFamily="34" charset="0"/>
              <a:cs typeface="Arial" panose="020B0604020202020204" pitchFamily="34" charset="0"/>
            </a:endParaRPr>
          </a:p>
          <a:p>
            <a:pPr marL="428625" indent="-428625" algn="l">
              <a:lnSpc>
                <a:spcPct val="100000"/>
              </a:lnSpc>
              <a:buClr>
                <a:srgbClr val="313942"/>
              </a:buClr>
              <a:buFont typeface="Arial" panose="020B0604020202020204" pitchFamily="34" charset="0"/>
              <a:buChar char="•"/>
              <a:defRPr/>
            </a:pPr>
            <a:endParaRPr lang="en-US"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3629252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idx="1"/>
          </p:nvPr>
        </p:nvSpPr>
        <p:spPr>
          <a:noFill/>
        </p:spPr>
        <p:txBody>
          <a:bodyPr/>
          <a:lstStyle/>
          <a:p>
            <a:pPr algn="l">
              <a:lnSpc>
                <a:spcPct val="100000"/>
              </a:lnSpc>
              <a:defRPr/>
            </a:pPr>
            <a:endParaRPr lang="en-US" altLang="en-US" sz="2100" dirty="0">
              <a:solidFill>
                <a:srgbClr val="4B4B4B"/>
              </a:solidFill>
              <a:latin typeface="Arial" panose="020B0604020202020204" pitchFamily="34" charset="0"/>
              <a:cs typeface="Arial" panose="020B0604020202020204" pitchFamily="34" charset="0"/>
            </a:endParaRPr>
          </a:p>
          <a:p>
            <a:pPr algn="l"/>
            <a:endParaRPr lang="en-US" dirty="0">
              <a:latin typeface="Arial" panose="020B0604020202020204" pitchFamily="34" charset="0"/>
              <a:cs typeface="Arial" panose="020B0604020202020204" pitchFamily="34" charset="0"/>
            </a:endParaRPr>
          </a:p>
        </p:txBody>
      </p:sp>
      <p:sp>
        <p:nvSpPr>
          <p:cNvPr id="2" name="Title 1"/>
          <p:cNvSpPr>
            <a:spLocks noGrp="1"/>
          </p:cNvSpPr>
          <p:nvPr>
            <p:ph type="ctrTitle"/>
          </p:nvPr>
        </p:nvSpPr>
        <p:spPr/>
        <p:txBody>
          <a:bodyPr>
            <a:noAutofit/>
          </a:bodyPr>
          <a:lstStyle/>
          <a:p>
            <a:r>
              <a:rPr lang="en-US" sz="3800" dirty="0"/>
              <a:t>ASSESSMENT AND PREVENTION</a:t>
            </a:r>
            <a:endParaRPr lang="en-US" sz="3800" b="1" dirty="0">
              <a:solidFill>
                <a:schemeClr val="bg1"/>
              </a:solidFill>
            </a:endParaRPr>
          </a:p>
        </p:txBody>
      </p:sp>
      <p:sp>
        <p:nvSpPr>
          <p:cNvPr id="4" name="Text Placeholder 3">
            <a:extLst>
              <a:ext uri="{FF2B5EF4-FFF2-40B4-BE49-F238E27FC236}">
                <a16:creationId xmlns:a16="http://schemas.microsoft.com/office/drawing/2014/main" id="{0B2F277F-C6F8-472F-B351-8D3C36008333}"/>
              </a:ext>
            </a:extLst>
          </p:cNvPr>
          <p:cNvSpPr>
            <a:spLocks noGrp="1"/>
          </p:cNvSpPr>
          <p:nvPr>
            <p:ph type="body" sz="quarter" idx="10"/>
          </p:nvPr>
        </p:nvSpPr>
        <p:spPr/>
        <p:txBody>
          <a:bodyPr/>
          <a:lstStyle/>
          <a:p>
            <a:r>
              <a:rPr lang="en-US" dirty="0"/>
              <a:t>SERVICE DECISION</a:t>
            </a:r>
          </a:p>
        </p:txBody>
      </p:sp>
      <p:sp>
        <p:nvSpPr>
          <p:cNvPr id="6" name="Text Placeholder 5">
            <a:extLst>
              <a:ext uri="{FF2B5EF4-FFF2-40B4-BE49-F238E27FC236}">
                <a16:creationId xmlns:a16="http://schemas.microsoft.com/office/drawing/2014/main" id="{6FB5BA9B-1BA8-4B05-B9B0-393C8C019C8E}"/>
              </a:ext>
            </a:extLst>
          </p:cNvPr>
          <p:cNvSpPr>
            <a:spLocks noGrp="1"/>
          </p:cNvSpPr>
          <p:nvPr>
            <p:ph type="body" sz="quarter" idx="11"/>
          </p:nvPr>
        </p:nvSpPr>
        <p:spPr/>
        <p:txBody>
          <a:bodyPr/>
          <a:lstStyle/>
          <a:p>
            <a:endParaRPr lang="en-US"/>
          </a:p>
        </p:txBody>
      </p:sp>
      <p:sp>
        <p:nvSpPr>
          <p:cNvPr id="5" name="Title 1"/>
          <p:cNvSpPr txBox="1">
            <a:spLocks/>
          </p:cNvSpPr>
          <p:nvPr/>
        </p:nvSpPr>
        <p:spPr>
          <a:xfrm>
            <a:off x="520118" y="1484989"/>
            <a:ext cx="6858000" cy="460733"/>
          </a:xfrm>
          <a:prstGeom prst="rect">
            <a:avLst/>
          </a:prstGeom>
        </p:spPr>
        <p:txBody>
          <a:bodyPr vert="horz" lIns="68580" tIns="34290" rIns="68580" bIns="3429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2250" dirty="0">
                <a:solidFill>
                  <a:schemeClr val="bg1"/>
                </a:solidFill>
              </a:rPr>
              <a:t>MANDATED REPORTERS</a:t>
            </a:r>
          </a:p>
        </p:txBody>
      </p:sp>
      <p:sp>
        <p:nvSpPr>
          <p:cNvPr id="7" name="Subtitle 2"/>
          <p:cNvSpPr txBox="1">
            <a:spLocks/>
          </p:cNvSpPr>
          <p:nvPr/>
        </p:nvSpPr>
        <p:spPr>
          <a:xfrm>
            <a:off x="481889" y="1717704"/>
            <a:ext cx="8118409" cy="3720662"/>
          </a:xfrm>
          <a:prstGeom prst="rect">
            <a:avLst/>
          </a:prstGeom>
          <a:noFill/>
        </p:spPr>
        <p:txBody>
          <a:bodyPr vert="horz" lIns="68580" tIns="34290" rIns="68580" bIns="3429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lvl="1" algn="l">
              <a:lnSpc>
                <a:spcPct val="100000"/>
              </a:lnSpc>
              <a:buClr>
                <a:srgbClr val="313942"/>
              </a:buClr>
              <a:defRPr/>
            </a:pPr>
            <a:endParaRPr lang="en-US" sz="1600" dirty="0">
              <a:latin typeface="Arial" panose="020B0604020202020204" pitchFamily="34" charset="0"/>
              <a:cs typeface="Arial" panose="020B0604020202020204" pitchFamily="34" charset="0"/>
            </a:endParaRPr>
          </a:p>
          <a:p>
            <a:pPr marL="428625" indent="-428625" algn="l">
              <a:lnSpc>
                <a:spcPct val="100000"/>
              </a:lnSpc>
              <a:buClr>
                <a:srgbClr val="313942"/>
              </a:buClr>
              <a:buFont typeface="Arial" panose="020B0604020202020204" pitchFamily="34" charset="0"/>
              <a:buChar char="•"/>
              <a:defRPr/>
            </a:pPr>
            <a:endParaRPr lang="en-US" sz="2800" dirty="0">
              <a:latin typeface="Arial" panose="020B0604020202020204" pitchFamily="34" charset="0"/>
              <a:cs typeface="Arial" panose="020B0604020202020204" pitchFamily="34" charset="0"/>
            </a:endParaRPr>
          </a:p>
        </p:txBody>
      </p:sp>
      <p:pic>
        <p:nvPicPr>
          <p:cNvPr id="8" name="Content Placeholder 8">
            <a:extLst>
              <a:ext uri="{FF2B5EF4-FFF2-40B4-BE49-F238E27FC236}">
                <a16:creationId xmlns:a16="http://schemas.microsoft.com/office/drawing/2014/main" id="{32BA0EE9-E7C3-4FE7-B492-F85C060E81E7}"/>
              </a:ext>
            </a:extLst>
          </p:cNvPr>
          <p:cNvPicPr>
            <a:picLocks noChangeAspect="1"/>
          </p:cNvPicPr>
          <p:nvPr/>
        </p:nvPicPr>
        <p:blipFill rotWithShape="1">
          <a:blip r:embed="rId3">
            <a:extLst>
              <a:ext uri="{28A0092B-C50C-407E-A947-70E740481C1C}">
                <a14:useLocalDpi xmlns:a14="http://schemas.microsoft.com/office/drawing/2010/main" val="0"/>
              </a:ext>
            </a:extLst>
          </a:blip>
          <a:srcRect l="2227" t="55976"/>
          <a:stretch/>
        </p:blipFill>
        <p:spPr>
          <a:xfrm>
            <a:off x="481889" y="1557735"/>
            <a:ext cx="7886700" cy="1237933"/>
          </a:xfrm>
          <a:prstGeom prst="rect">
            <a:avLst/>
          </a:prstGeom>
        </p:spPr>
      </p:pic>
      <p:sp>
        <p:nvSpPr>
          <p:cNvPr id="9" name="TextBox 8">
            <a:extLst>
              <a:ext uri="{FF2B5EF4-FFF2-40B4-BE49-F238E27FC236}">
                <a16:creationId xmlns:a16="http://schemas.microsoft.com/office/drawing/2014/main" id="{491A32A9-63D7-4176-8710-92CB7B445058}"/>
              </a:ext>
            </a:extLst>
          </p:cNvPr>
          <p:cNvSpPr txBox="1"/>
          <p:nvPr/>
        </p:nvSpPr>
        <p:spPr>
          <a:xfrm>
            <a:off x="103440" y="3007907"/>
            <a:ext cx="2484858" cy="1477328"/>
          </a:xfrm>
          <a:prstGeom prst="rect">
            <a:avLst/>
          </a:prstGeom>
          <a:noFill/>
        </p:spPr>
        <p:txBody>
          <a:bodyPr wrap="square" rtlCol="0">
            <a:spAutoFit/>
          </a:bodyPr>
          <a:lstStyle/>
          <a:p>
            <a:pPr marL="285750" indent="-285750">
              <a:buFont typeface="Arial" panose="020B0604020202020204" pitchFamily="34" charset="0"/>
              <a:buChar char="•"/>
            </a:pPr>
            <a:r>
              <a:rPr lang="en-US" dirty="0"/>
              <a:t>Non-crisis, can be concrete goods</a:t>
            </a:r>
          </a:p>
          <a:p>
            <a:endParaRPr lang="en-US" dirty="0"/>
          </a:p>
          <a:p>
            <a:pPr marL="285750" indent="-285750">
              <a:buFont typeface="Arial" panose="020B0604020202020204" pitchFamily="34" charset="0"/>
              <a:buChar char="•"/>
            </a:pPr>
            <a:r>
              <a:rPr lang="en-US" dirty="0"/>
              <a:t>Family In Need of Assessment</a:t>
            </a:r>
          </a:p>
        </p:txBody>
      </p:sp>
      <p:sp>
        <p:nvSpPr>
          <p:cNvPr id="10" name="TextBox 9">
            <a:extLst>
              <a:ext uri="{FF2B5EF4-FFF2-40B4-BE49-F238E27FC236}">
                <a16:creationId xmlns:a16="http://schemas.microsoft.com/office/drawing/2014/main" id="{A89DB3E9-0AD8-406F-AC04-FE6E4B89767F}"/>
              </a:ext>
            </a:extLst>
          </p:cNvPr>
          <p:cNvSpPr txBox="1"/>
          <p:nvPr/>
        </p:nvSpPr>
        <p:spPr>
          <a:xfrm>
            <a:off x="2896923" y="3017282"/>
            <a:ext cx="3510786" cy="369332"/>
          </a:xfrm>
          <a:prstGeom prst="rect">
            <a:avLst/>
          </a:prstGeom>
          <a:noFill/>
        </p:spPr>
        <p:txBody>
          <a:bodyPr wrap="square" rtlCol="0">
            <a:spAutoFit/>
          </a:bodyPr>
          <a:lstStyle/>
          <a:p>
            <a:pPr marL="285750" indent="-285750">
              <a:buFont typeface="Arial" panose="020B0604020202020204" pitchFamily="34" charset="0"/>
              <a:buChar char="•"/>
            </a:pPr>
            <a:r>
              <a:rPr lang="en-US" dirty="0"/>
              <a:t>Child at risk of removal</a:t>
            </a:r>
          </a:p>
        </p:txBody>
      </p:sp>
      <p:sp>
        <p:nvSpPr>
          <p:cNvPr id="11" name="TextBox 10">
            <a:extLst>
              <a:ext uri="{FF2B5EF4-FFF2-40B4-BE49-F238E27FC236}">
                <a16:creationId xmlns:a16="http://schemas.microsoft.com/office/drawing/2014/main" id="{34E5AE05-FF99-4381-8E2D-0858A6603DFA}"/>
              </a:ext>
            </a:extLst>
          </p:cNvPr>
          <p:cNvSpPr txBox="1"/>
          <p:nvPr/>
        </p:nvSpPr>
        <p:spPr>
          <a:xfrm>
            <a:off x="2915973" y="3496260"/>
            <a:ext cx="3510786" cy="646331"/>
          </a:xfrm>
          <a:prstGeom prst="rect">
            <a:avLst/>
          </a:prstGeom>
          <a:noFill/>
        </p:spPr>
        <p:txBody>
          <a:bodyPr wrap="square" rtlCol="0">
            <a:spAutoFit/>
          </a:bodyPr>
          <a:lstStyle/>
          <a:p>
            <a:pPr marL="285750" indent="-285750">
              <a:buFont typeface="Arial" panose="020B0604020202020204" pitchFamily="34" charset="0"/>
              <a:buChar char="•"/>
            </a:pPr>
            <a:r>
              <a:rPr lang="en-US" dirty="0"/>
              <a:t>Based on assessment and individual need</a:t>
            </a:r>
          </a:p>
        </p:txBody>
      </p:sp>
      <p:sp>
        <p:nvSpPr>
          <p:cNvPr id="12" name="TextBox 11">
            <a:extLst>
              <a:ext uri="{FF2B5EF4-FFF2-40B4-BE49-F238E27FC236}">
                <a16:creationId xmlns:a16="http://schemas.microsoft.com/office/drawing/2014/main" id="{546E810F-D81E-4B85-8E0C-325DE6A7068D}"/>
              </a:ext>
            </a:extLst>
          </p:cNvPr>
          <p:cNvSpPr txBox="1"/>
          <p:nvPr/>
        </p:nvSpPr>
        <p:spPr>
          <a:xfrm>
            <a:off x="2896923" y="4181755"/>
            <a:ext cx="3510786" cy="1200329"/>
          </a:xfrm>
          <a:prstGeom prst="rect">
            <a:avLst/>
          </a:prstGeom>
          <a:noFill/>
        </p:spPr>
        <p:txBody>
          <a:bodyPr wrap="square" rtlCol="0">
            <a:spAutoFit/>
          </a:bodyPr>
          <a:lstStyle/>
          <a:p>
            <a:pPr marL="285750" indent="-285750">
              <a:buFont typeface="Arial" panose="020B0604020202020204" pitchFamily="34" charset="0"/>
              <a:buChar char="•"/>
            </a:pPr>
            <a:r>
              <a:rPr lang="en-US" dirty="0"/>
              <a:t>Specified categories of service; mental health, substance use disorder, parent skill building, kinship navigation</a:t>
            </a:r>
          </a:p>
        </p:txBody>
      </p:sp>
      <p:sp>
        <p:nvSpPr>
          <p:cNvPr id="13" name="TextBox 12">
            <a:extLst>
              <a:ext uri="{FF2B5EF4-FFF2-40B4-BE49-F238E27FC236}">
                <a16:creationId xmlns:a16="http://schemas.microsoft.com/office/drawing/2014/main" id="{69203827-2045-43C1-BC2D-3CEE7EA0209E}"/>
              </a:ext>
            </a:extLst>
          </p:cNvPr>
          <p:cNvSpPr txBox="1"/>
          <p:nvPr/>
        </p:nvSpPr>
        <p:spPr>
          <a:xfrm>
            <a:off x="6407709" y="3020244"/>
            <a:ext cx="2712303" cy="923330"/>
          </a:xfrm>
          <a:prstGeom prst="rect">
            <a:avLst/>
          </a:prstGeom>
          <a:noFill/>
        </p:spPr>
        <p:txBody>
          <a:bodyPr wrap="square" rtlCol="0">
            <a:spAutoFit/>
          </a:bodyPr>
          <a:lstStyle/>
          <a:p>
            <a:pPr marL="285750" indent="-285750">
              <a:buFont typeface="Arial" panose="020B0604020202020204" pitchFamily="34" charset="0"/>
              <a:buChar char="•"/>
            </a:pPr>
            <a:r>
              <a:rPr lang="en-US" dirty="0"/>
              <a:t>Child at risk of removal</a:t>
            </a:r>
          </a:p>
          <a:p>
            <a:endParaRPr lang="en-US" dirty="0"/>
          </a:p>
          <a:p>
            <a:endParaRPr lang="en-US" dirty="0"/>
          </a:p>
        </p:txBody>
      </p:sp>
      <p:sp>
        <p:nvSpPr>
          <p:cNvPr id="14" name="TextBox 13">
            <a:extLst>
              <a:ext uri="{FF2B5EF4-FFF2-40B4-BE49-F238E27FC236}">
                <a16:creationId xmlns:a16="http://schemas.microsoft.com/office/drawing/2014/main" id="{C2A52172-1E52-47CB-84B5-4D940E5FC70B}"/>
              </a:ext>
            </a:extLst>
          </p:cNvPr>
          <p:cNvSpPr txBox="1"/>
          <p:nvPr/>
        </p:nvSpPr>
        <p:spPr>
          <a:xfrm>
            <a:off x="6426759" y="3545539"/>
            <a:ext cx="3510786" cy="646331"/>
          </a:xfrm>
          <a:prstGeom prst="rect">
            <a:avLst/>
          </a:prstGeom>
          <a:noFill/>
        </p:spPr>
        <p:txBody>
          <a:bodyPr wrap="square" rtlCol="0">
            <a:spAutoFit/>
          </a:bodyPr>
          <a:lstStyle/>
          <a:p>
            <a:pPr marL="285750" indent="-285750">
              <a:buFont typeface="Arial" panose="020B0604020202020204" pitchFamily="34" charset="0"/>
              <a:buChar char="•"/>
            </a:pPr>
            <a:r>
              <a:rPr lang="en-US" dirty="0"/>
              <a:t>Based on assessment and individual need</a:t>
            </a:r>
          </a:p>
        </p:txBody>
      </p:sp>
      <p:sp>
        <p:nvSpPr>
          <p:cNvPr id="15" name="TextBox 14">
            <a:extLst>
              <a:ext uri="{FF2B5EF4-FFF2-40B4-BE49-F238E27FC236}">
                <a16:creationId xmlns:a16="http://schemas.microsoft.com/office/drawing/2014/main" id="{182304F8-B4BF-4EE8-B4CA-F04B842FBD39}"/>
              </a:ext>
            </a:extLst>
          </p:cNvPr>
          <p:cNvSpPr txBox="1"/>
          <p:nvPr/>
        </p:nvSpPr>
        <p:spPr>
          <a:xfrm>
            <a:off x="6426759" y="4218287"/>
            <a:ext cx="3510786" cy="369332"/>
          </a:xfrm>
          <a:prstGeom prst="rect">
            <a:avLst/>
          </a:prstGeom>
          <a:noFill/>
        </p:spPr>
        <p:txBody>
          <a:bodyPr wrap="square" rtlCol="0">
            <a:spAutoFit/>
          </a:bodyPr>
          <a:lstStyle/>
          <a:p>
            <a:pPr marL="285750" indent="-285750">
              <a:buFont typeface="Arial" panose="020B0604020202020204" pitchFamily="34" charset="0"/>
              <a:buChar char="•"/>
            </a:pPr>
            <a:r>
              <a:rPr lang="en-US" dirty="0"/>
              <a:t>Tier 1 and Tier 2</a:t>
            </a:r>
          </a:p>
        </p:txBody>
      </p:sp>
    </p:spTree>
    <p:extLst>
      <p:ext uri="{BB962C8B-B14F-4D97-AF65-F5344CB8AC3E}">
        <p14:creationId xmlns:p14="http://schemas.microsoft.com/office/powerpoint/2010/main" val="4191635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500"/>
                                        <p:tgtEl>
                                          <p:spTgt spid="13"/>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fade">
                                      <p:cBhvr>
                                        <p:cTn id="30" dur="500"/>
                                        <p:tgtEl>
                                          <p:spTgt spid="14"/>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fade">
                                      <p:cBhvr>
                                        <p:cTn id="3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3" grpId="0"/>
      <p:bldP spid="14" grpId="0"/>
      <p:bldP spid="15"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C4229EE-3B8D-4066-AF76-B7916361B0E8}"/>
              </a:ext>
            </a:extLst>
          </p:cNvPr>
          <p:cNvSpPr>
            <a:spLocks noGrp="1"/>
          </p:cNvSpPr>
          <p:nvPr>
            <p:ph idx="1"/>
          </p:nvPr>
        </p:nvSpPr>
        <p:spPr/>
        <p:txBody>
          <a:bodyPr/>
          <a:lstStyle/>
          <a:p>
            <a:r>
              <a:rPr lang="en-US" sz="3200" dirty="0">
                <a:latin typeface="+mj-lt"/>
              </a:rPr>
              <a:t>In order to make a referral to a Family First Prevention Provider, DCF must have an open case.</a:t>
            </a:r>
          </a:p>
          <a:p>
            <a:r>
              <a:rPr lang="en-US" sz="3200" dirty="0">
                <a:latin typeface="+mj-lt"/>
              </a:rPr>
              <a:t>Evidence-based services are unique to each county with a focus on:</a:t>
            </a:r>
          </a:p>
          <a:p>
            <a:pPr lvl="1"/>
            <a:r>
              <a:rPr lang="en-US" sz="2800" dirty="0">
                <a:latin typeface="+mj-lt"/>
              </a:rPr>
              <a:t>Mental health</a:t>
            </a:r>
          </a:p>
          <a:p>
            <a:pPr lvl="1"/>
            <a:r>
              <a:rPr lang="en-US" sz="2800" dirty="0">
                <a:latin typeface="+mj-lt"/>
              </a:rPr>
              <a:t>Substance use disorder</a:t>
            </a:r>
          </a:p>
          <a:p>
            <a:pPr lvl="1"/>
            <a:r>
              <a:rPr lang="en-US" sz="2800" dirty="0">
                <a:latin typeface="+mj-lt"/>
              </a:rPr>
              <a:t>Parent skill building</a:t>
            </a:r>
          </a:p>
          <a:p>
            <a:pPr lvl="1"/>
            <a:r>
              <a:rPr lang="en-US" sz="2800" dirty="0">
                <a:latin typeface="+mj-lt"/>
              </a:rPr>
              <a:t>Kinship navigator programs</a:t>
            </a:r>
          </a:p>
          <a:p>
            <a:endParaRPr lang="en-US" dirty="0"/>
          </a:p>
        </p:txBody>
      </p:sp>
      <p:sp>
        <p:nvSpPr>
          <p:cNvPr id="3" name="Title 2">
            <a:extLst>
              <a:ext uri="{FF2B5EF4-FFF2-40B4-BE49-F238E27FC236}">
                <a16:creationId xmlns:a16="http://schemas.microsoft.com/office/drawing/2014/main" id="{B749E9BA-70D7-449B-8EB5-BE9B08E05E43}"/>
              </a:ext>
            </a:extLst>
          </p:cNvPr>
          <p:cNvSpPr>
            <a:spLocks noGrp="1"/>
          </p:cNvSpPr>
          <p:nvPr>
            <p:ph type="ctrTitle"/>
          </p:nvPr>
        </p:nvSpPr>
        <p:spPr/>
        <p:txBody>
          <a:bodyPr/>
          <a:lstStyle/>
          <a:p>
            <a:r>
              <a:rPr lang="en-US" sz="3800" dirty="0"/>
              <a:t>ASSESSMENT AND PREVENTION</a:t>
            </a:r>
          </a:p>
        </p:txBody>
      </p:sp>
      <p:sp>
        <p:nvSpPr>
          <p:cNvPr id="4" name="Text Placeholder 3">
            <a:extLst>
              <a:ext uri="{FF2B5EF4-FFF2-40B4-BE49-F238E27FC236}">
                <a16:creationId xmlns:a16="http://schemas.microsoft.com/office/drawing/2014/main" id="{9DD04A34-AB53-415E-B487-B2B905C04E91}"/>
              </a:ext>
            </a:extLst>
          </p:cNvPr>
          <p:cNvSpPr>
            <a:spLocks noGrp="1"/>
          </p:cNvSpPr>
          <p:nvPr>
            <p:ph type="body" sz="quarter" idx="10"/>
          </p:nvPr>
        </p:nvSpPr>
        <p:spPr/>
        <p:txBody>
          <a:bodyPr/>
          <a:lstStyle/>
          <a:p>
            <a:r>
              <a:rPr lang="en-US" dirty="0"/>
              <a:t>FAMILY FIRST PREVENTION SERVICES</a:t>
            </a:r>
          </a:p>
        </p:txBody>
      </p:sp>
      <p:sp>
        <p:nvSpPr>
          <p:cNvPr id="5" name="Text Placeholder 4">
            <a:extLst>
              <a:ext uri="{FF2B5EF4-FFF2-40B4-BE49-F238E27FC236}">
                <a16:creationId xmlns:a16="http://schemas.microsoft.com/office/drawing/2014/main" id="{8B4CBF2E-246E-4023-B3B8-51D180FC34E4}"/>
              </a:ext>
            </a:extLst>
          </p:cNvPr>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150797050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CC45A1D-FF13-4131-BE2B-B90224CB304D}"/>
              </a:ext>
            </a:extLst>
          </p:cNvPr>
          <p:cNvSpPr>
            <a:spLocks noGrp="1"/>
          </p:cNvSpPr>
          <p:nvPr>
            <p:ph sz="half" idx="1"/>
          </p:nvPr>
        </p:nvSpPr>
        <p:spPr>
          <a:xfrm>
            <a:off x="628650" y="2310731"/>
            <a:ext cx="3886200" cy="3482906"/>
          </a:xfrm>
        </p:spPr>
        <p:txBody>
          <a:bodyPr/>
          <a:lstStyle/>
          <a:p>
            <a:pPr marL="0" indent="0" algn="ctr">
              <a:buNone/>
            </a:pPr>
            <a:r>
              <a:rPr lang="en-US" sz="2400" u="sng" dirty="0">
                <a:solidFill>
                  <a:srgbClr val="0070C0"/>
                </a:solidFill>
                <a:latin typeface="+mj-lt"/>
              </a:rPr>
              <a:t>Tier 1</a:t>
            </a:r>
          </a:p>
          <a:p>
            <a:pPr marL="0" indent="0" algn="ctr">
              <a:buNone/>
            </a:pPr>
            <a:r>
              <a:rPr lang="en-US" sz="1800" dirty="0">
                <a:solidFill>
                  <a:srgbClr val="0070C0"/>
                </a:solidFill>
                <a:latin typeface="+mj-lt"/>
              </a:rPr>
              <a:t>Intensive In-Home Family Preservation Services</a:t>
            </a:r>
          </a:p>
          <a:p>
            <a:r>
              <a:rPr lang="en-US" sz="1400" dirty="0">
                <a:latin typeface="+mj-lt"/>
              </a:rPr>
              <a:t>Provided by a master’s level practitioner with intent to mitigate immediate child safety concerns, stabilize family crisis and assess the family’s needs.</a:t>
            </a:r>
          </a:p>
          <a:p>
            <a:r>
              <a:rPr lang="en-US" sz="1400" dirty="0">
                <a:latin typeface="+mj-lt"/>
              </a:rPr>
              <a:t>Services last approximately six weeks.</a:t>
            </a:r>
          </a:p>
          <a:p>
            <a:r>
              <a:rPr lang="en-US" sz="1400" dirty="0">
                <a:latin typeface="+mj-lt"/>
              </a:rPr>
              <a:t>Will meet with the family intensively, consistent with the applied evidence-based model.</a:t>
            </a:r>
            <a:endParaRPr lang="en-US" sz="1600" dirty="0">
              <a:latin typeface="+mj-lt"/>
            </a:endParaRPr>
          </a:p>
        </p:txBody>
      </p:sp>
      <p:sp>
        <p:nvSpPr>
          <p:cNvPr id="8" name="Content Placeholder 7">
            <a:extLst>
              <a:ext uri="{FF2B5EF4-FFF2-40B4-BE49-F238E27FC236}">
                <a16:creationId xmlns:a16="http://schemas.microsoft.com/office/drawing/2014/main" id="{0D30D56B-A247-494F-A173-9E9153A6B54E}"/>
              </a:ext>
            </a:extLst>
          </p:cNvPr>
          <p:cNvSpPr>
            <a:spLocks noGrp="1"/>
          </p:cNvSpPr>
          <p:nvPr>
            <p:ph sz="half" idx="2"/>
          </p:nvPr>
        </p:nvSpPr>
        <p:spPr>
          <a:xfrm>
            <a:off x="4629150" y="2310730"/>
            <a:ext cx="3886200" cy="3482907"/>
          </a:xfrm>
        </p:spPr>
        <p:txBody>
          <a:bodyPr/>
          <a:lstStyle/>
          <a:p>
            <a:pPr algn="ctr"/>
            <a:r>
              <a:rPr lang="en-US" sz="2400" u="sng" dirty="0">
                <a:solidFill>
                  <a:srgbClr val="0070C0"/>
                </a:solidFill>
                <a:latin typeface="+mj-lt"/>
              </a:rPr>
              <a:t>Tier 2</a:t>
            </a:r>
          </a:p>
          <a:p>
            <a:pPr algn="ctr"/>
            <a:r>
              <a:rPr lang="en-US" sz="1800" dirty="0">
                <a:solidFill>
                  <a:srgbClr val="0070C0"/>
                </a:solidFill>
                <a:latin typeface="+mj-lt"/>
              </a:rPr>
              <a:t>Short-Term Family Preservation Case Management Services</a:t>
            </a:r>
          </a:p>
          <a:p>
            <a:pPr marL="285750" indent="-285750">
              <a:buFont typeface="Arial" panose="020B0604020202020204" pitchFamily="34" charset="0"/>
              <a:buChar char="•"/>
            </a:pPr>
            <a:r>
              <a:rPr lang="en-US" sz="1400" dirty="0">
                <a:latin typeface="+mj-lt"/>
              </a:rPr>
              <a:t>Provided by a worker dyad consisting of assigned Case Manager and a Family Support worker, assessing for existing risk and emergent safety issues and when identified, initiative services to stabilize support the family.</a:t>
            </a:r>
          </a:p>
          <a:p>
            <a:pPr marL="285750" indent="-285750">
              <a:buFont typeface="Arial" panose="020B0604020202020204" pitchFamily="34" charset="0"/>
              <a:buChar char="•"/>
            </a:pPr>
            <a:r>
              <a:rPr lang="en-US" sz="1400" dirty="0">
                <a:latin typeface="+mj-lt"/>
              </a:rPr>
              <a:t>Services shall last three to six months.</a:t>
            </a:r>
          </a:p>
          <a:p>
            <a:pPr marL="285750" indent="-285750">
              <a:buFont typeface="Arial" panose="020B0604020202020204" pitchFamily="34" charset="0"/>
              <a:buChar char="•"/>
            </a:pPr>
            <a:r>
              <a:rPr lang="en-US" sz="1400" dirty="0">
                <a:latin typeface="+mj-lt"/>
              </a:rPr>
              <a:t>The case manager will meet with the family at a minimum of one hour face to face weekly. </a:t>
            </a:r>
          </a:p>
        </p:txBody>
      </p:sp>
      <p:sp>
        <p:nvSpPr>
          <p:cNvPr id="3" name="Title 2">
            <a:extLst>
              <a:ext uri="{FF2B5EF4-FFF2-40B4-BE49-F238E27FC236}">
                <a16:creationId xmlns:a16="http://schemas.microsoft.com/office/drawing/2014/main" id="{DCAFEC7B-313A-4E7F-B8BA-9C77949FCF42}"/>
              </a:ext>
            </a:extLst>
          </p:cNvPr>
          <p:cNvSpPr>
            <a:spLocks noGrp="1"/>
          </p:cNvSpPr>
          <p:nvPr>
            <p:ph type="ctrTitle"/>
          </p:nvPr>
        </p:nvSpPr>
        <p:spPr/>
        <p:txBody>
          <a:bodyPr/>
          <a:lstStyle/>
          <a:p>
            <a:r>
              <a:rPr lang="en-US" sz="3800" dirty="0"/>
              <a:t>ASSESSMENT AND PREVENTION</a:t>
            </a:r>
          </a:p>
        </p:txBody>
      </p:sp>
      <p:sp>
        <p:nvSpPr>
          <p:cNvPr id="4" name="Text Placeholder 3">
            <a:extLst>
              <a:ext uri="{FF2B5EF4-FFF2-40B4-BE49-F238E27FC236}">
                <a16:creationId xmlns:a16="http://schemas.microsoft.com/office/drawing/2014/main" id="{B1B45FA2-2ED4-4819-B91B-9D346AB0D9F1}"/>
              </a:ext>
            </a:extLst>
          </p:cNvPr>
          <p:cNvSpPr>
            <a:spLocks noGrp="1"/>
          </p:cNvSpPr>
          <p:nvPr>
            <p:ph type="body" sz="quarter" idx="10"/>
          </p:nvPr>
        </p:nvSpPr>
        <p:spPr/>
        <p:txBody>
          <a:bodyPr/>
          <a:lstStyle/>
          <a:p>
            <a:r>
              <a:rPr lang="en-US" dirty="0"/>
              <a:t>FAMILY PRESERVATION SERVICES</a:t>
            </a:r>
          </a:p>
        </p:txBody>
      </p:sp>
      <p:sp>
        <p:nvSpPr>
          <p:cNvPr id="9" name="Text Placeholder 8">
            <a:extLst>
              <a:ext uri="{FF2B5EF4-FFF2-40B4-BE49-F238E27FC236}">
                <a16:creationId xmlns:a16="http://schemas.microsoft.com/office/drawing/2014/main" id="{E6A9E0BD-A5AE-40E7-99EA-AD723DDC9A6B}"/>
              </a:ext>
            </a:extLst>
          </p:cNvPr>
          <p:cNvSpPr>
            <a:spLocks noGrp="1"/>
          </p:cNvSpPr>
          <p:nvPr>
            <p:ph type="body" sz="quarter" idx="11"/>
          </p:nvPr>
        </p:nvSpPr>
        <p:spPr/>
        <p:txBody>
          <a:bodyPr/>
          <a:lstStyle/>
          <a:p>
            <a:endParaRPr lang="en-US"/>
          </a:p>
        </p:txBody>
      </p:sp>
      <p:sp>
        <p:nvSpPr>
          <p:cNvPr id="10" name="TextBox 9">
            <a:extLst>
              <a:ext uri="{FF2B5EF4-FFF2-40B4-BE49-F238E27FC236}">
                <a16:creationId xmlns:a16="http://schemas.microsoft.com/office/drawing/2014/main" id="{8A7ED102-0767-4502-B7D2-BC7736A20987}"/>
              </a:ext>
            </a:extLst>
          </p:cNvPr>
          <p:cNvSpPr txBox="1"/>
          <p:nvPr/>
        </p:nvSpPr>
        <p:spPr>
          <a:xfrm>
            <a:off x="628650" y="1479734"/>
            <a:ext cx="7739939" cy="8309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a:ea typeface="+mn-ea"/>
                <a:cs typeface="+mn-cs"/>
              </a:rPr>
              <a:t>24/7 availability to the family for crisis stabilization and ongoing intervention. </a:t>
            </a:r>
          </a:p>
        </p:txBody>
      </p:sp>
    </p:spTree>
    <p:extLst>
      <p:ext uri="{BB962C8B-B14F-4D97-AF65-F5344CB8AC3E}">
        <p14:creationId xmlns:p14="http://schemas.microsoft.com/office/powerpoint/2010/main" val="189491281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idx="1"/>
          </p:nvPr>
        </p:nvSpPr>
        <p:spPr>
          <a:noFill/>
        </p:spPr>
        <p:txBody>
          <a:bodyPr/>
          <a:lstStyle/>
          <a:p>
            <a:pPr algn="l">
              <a:lnSpc>
                <a:spcPct val="100000"/>
              </a:lnSpc>
              <a:defRPr/>
            </a:pPr>
            <a:endParaRPr lang="en-US" altLang="en-US" sz="2100" dirty="0">
              <a:solidFill>
                <a:srgbClr val="4B4B4B"/>
              </a:solidFill>
              <a:latin typeface="Arial" panose="020B0604020202020204" pitchFamily="34" charset="0"/>
              <a:cs typeface="Arial" panose="020B0604020202020204" pitchFamily="34" charset="0"/>
            </a:endParaRPr>
          </a:p>
          <a:p>
            <a:pPr algn="l"/>
            <a:endParaRPr lang="en-US" dirty="0">
              <a:latin typeface="Arial" panose="020B0604020202020204" pitchFamily="34" charset="0"/>
              <a:cs typeface="Arial" panose="020B0604020202020204" pitchFamily="34" charset="0"/>
            </a:endParaRPr>
          </a:p>
        </p:txBody>
      </p:sp>
      <p:sp>
        <p:nvSpPr>
          <p:cNvPr id="2" name="Title 1"/>
          <p:cNvSpPr>
            <a:spLocks noGrp="1"/>
          </p:cNvSpPr>
          <p:nvPr>
            <p:ph type="ctrTitle"/>
          </p:nvPr>
        </p:nvSpPr>
        <p:spPr/>
        <p:txBody>
          <a:bodyPr>
            <a:noAutofit/>
          </a:bodyPr>
          <a:lstStyle/>
          <a:p>
            <a:r>
              <a:rPr lang="en-US" sz="3800" dirty="0"/>
              <a:t>ASSESSMENT AND PREVENTION</a:t>
            </a:r>
            <a:endParaRPr lang="en-US" sz="3800" b="1" dirty="0">
              <a:solidFill>
                <a:schemeClr val="bg1"/>
              </a:solidFill>
            </a:endParaRPr>
          </a:p>
        </p:txBody>
      </p:sp>
      <p:sp>
        <p:nvSpPr>
          <p:cNvPr id="4" name="Text Placeholder 3">
            <a:extLst>
              <a:ext uri="{FF2B5EF4-FFF2-40B4-BE49-F238E27FC236}">
                <a16:creationId xmlns:a16="http://schemas.microsoft.com/office/drawing/2014/main" id="{E3148BD6-8A03-43D0-B4F8-D93C95C4EB5A}"/>
              </a:ext>
            </a:extLst>
          </p:cNvPr>
          <p:cNvSpPr>
            <a:spLocks noGrp="1"/>
          </p:cNvSpPr>
          <p:nvPr>
            <p:ph type="body" sz="quarter" idx="10"/>
          </p:nvPr>
        </p:nvSpPr>
        <p:spPr/>
        <p:txBody>
          <a:bodyPr/>
          <a:lstStyle/>
          <a:p>
            <a:r>
              <a:rPr lang="en-US" dirty="0"/>
              <a:t>CASE FINDING PURPOSE</a:t>
            </a:r>
          </a:p>
        </p:txBody>
      </p:sp>
      <p:sp>
        <p:nvSpPr>
          <p:cNvPr id="6" name="Text Placeholder 5">
            <a:extLst>
              <a:ext uri="{FF2B5EF4-FFF2-40B4-BE49-F238E27FC236}">
                <a16:creationId xmlns:a16="http://schemas.microsoft.com/office/drawing/2014/main" id="{A05BD76A-BD3D-47A3-A5CA-957524A45EFF}"/>
              </a:ext>
            </a:extLst>
          </p:cNvPr>
          <p:cNvSpPr>
            <a:spLocks noGrp="1"/>
          </p:cNvSpPr>
          <p:nvPr>
            <p:ph type="body" sz="quarter" idx="11"/>
          </p:nvPr>
        </p:nvSpPr>
        <p:spPr/>
        <p:txBody>
          <a:bodyPr/>
          <a:lstStyle/>
          <a:p>
            <a:endParaRPr lang="en-US"/>
          </a:p>
        </p:txBody>
      </p:sp>
      <p:sp>
        <p:nvSpPr>
          <p:cNvPr id="5" name="Title 1"/>
          <p:cNvSpPr txBox="1">
            <a:spLocks/>
          </p:cNvSpPr>
          <p:nvPr/>
        </p:nvSpPr>
        <p:spPr>
          <a:xfrm>
            <a:off x="520118" y="1484989"/>
            <a:ext cx="6858000" cy="460733"/>
          </a:xfrm>
          <a:prstGeom prst="rect">
            <a:avLst/>
          </a:prstGeom>
        </p:spPr>
        <p:txBody>
          <a:bodyPr vert="horz" lIns="68580" tIns="34290" rIns="68580" bIns="3429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2250" dirty="0">
                <a:solidFill>
                  <a:schemeClr val="bg1"/>
                </a:solidFill>
              </a:rPr>
              <a:t>MANDATED REPORTERS</a:t>
            </a:r>
          </a:p>
        </p:txBody>
      </p:sp>
      <p:sp>
        <p:nvSpPr>
          <p:cNvPr id="7" name="Subtitle 2"/>
          <p:cNvSpPr txBox="1">
            <a:spLocks/>
          </p:cNvSpPr>
          <p:nvPr/>
        </p:nvSpPr>
        <p:spPr>
          <a:xfrm>
            <a:off x="628651" y="1945722"/>
            <a:ext cx="8003890" cy="3546537"/>
          </a:xfrm>
          <a:prstGeom prst="rect">
            <a:avLst/>
          </a:prstGeom>
          <a:noFill/>
        </p:spPr>
        <p:txBody>
          <a:bodyPr vert="horz" lIns="68580" tIns="34290" rIns="68580" bIns="3429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defRPr/>
            </a:pPr>
            <a:r>
              <a:rPr lang="en-US" sz="2800" b="1" dirty="0">
                <a:solidFill>
                  <a:srgbClr val="313942"/>
                </a:solidFill>
                <a:latin typeface="Arial" panose="020B0604020202020204" pitchFamily="34" charset="0"/>
                <a:cs typeface="Arial" panose="020B0604020202020204" pitchFamily="34" charset="0"/>
              </a:rPr>
              <a:t>The purpose of the case finding is to inform:</a:t>
            </a:r>
          </a:p>
          <a:p>
            <a:pPr marL="428625" indent="-428625" algn="l">
              <a:lnSpc>
                <a:spcPct val="100000"/>
              </a:lnSpc>
              <a:buClr>
                <a:srgbClr val="313942"/>
              </a:buClr>
              <a:buFont typeface="Arial" panose="020B0604020202020204" pitchFamily="34" charset="0"/>
              <a:buChar char="•"/>
              <a:defRPr/>
            </a:pPr>
            <a:r>
              <a:rPr lang="en-US" sz="2800" dirty="0">
                <a:latin typeface="Arial" panose="020B0604020202020204" pitchFamily="34" charset="0"/>
                <a:cs typeface="Arial" panose="020B0604020202020204" pitchFamily="34" charset="0"/>
              </a:rPr>
              <a:t>When abuse/neglect has occurred; and</a:t>
            </a:r>
          </a:p>
          <a:p>
            <a:pPr marL="428625" indent="-428625" algn="l">
              <a:lnSpc>
                <a:spcPct val="100000"/>
              </a:lnSpc>
              <a:buClr>
                <a:srgbClr val="313942"/>
              </a:buClr>
              <a:buFont typeface="Arial" panose="020B0604020202020204" pitchFamily="34" charset="0"/>
              <a:buChar char="•"/>
              <a:defRPr/>
            </a:pPr>
            <a:r>
              <a:rPr lang="en-US" sz="2800" dirty="0">
                <a:latin typeface="Arial" panose="020B0604020202020204" pitchFamily="34" charset="0"/>
                <a:cs typeface="Arial" panose="020B0604020202020204" pitchFamily="34" charset="0"/>
              </a:rPr>
              <a:t>Whether the identified perpetrator should be permitted to reside, work or regularly volunteer in a child care facility.</a:t>
            </a:r>
          </a:p>
        </p:txBody>
      </p:sp>
    </p:spTree>
    <p:extLst>
      <p:ext uri="{BB962C8B-B14F-4D97-AF65-F5344CB8AC3E}">
        <p14:creationId xmlns:p14="http://schemas.microsoft.com/office/powerpoint/2010/main" val="147434351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idx="1"/>
          </p:nvPr>
        </p:nvSpPr>
        <p:spPr>
          <a:noFill/>
        </p:spPr>
        <p:txBody>
          <a:bodyPr/>
          <a:lstStyle/>
          <a:p>
            <a:pPr algn="l">
              <a:lnSpc>
                <a:spcPct val="100000"/>
              </a:lnSpc>
              <a:defRPr/>
            </a:pPr>
            <a:endParaRPr lang="en-US" altLang="en-US" sz="2100" dirty="0">
              <a:solidFill>
                <a:srgbClr val="4B4B4B"/>
              </a:solidFill>
              <a:latin typeface="Arial" panose="020B0604020202020204" pitchFamily="34" charset="0"/>
              <a:cs typeface="Arial" panose="020B0604020202020204" pitchFamily="34" charset="0"/>
            </a:endParaRPr>
          </a:p>
          <a:p>
            <a:pPr algn="l"/>
            <a:endParaRPr lang="en-US" dirty="0">
              <a:latin typeface="Arial" panose="020B0604020202020204" pitchFamily="34" charset="0"/>
              <a:cs typeface="Arial" panose="020B0604020202020204" pitchFamily="34" charset="0"/>
            </a:endParaRPr>
          </a:p>
        </p:txBody>
      </p:sp>
      <p:sp>
        <p:nvSpPr>
          <p:cNvPr id="2" name="Title 1"/>
          <p:cNvSpPr>
            <a:spLocks noGrp="1"/>
          </p:cNvSpPr>
          <p:nvPr>
            <p:ph type="ctrTitle"/>
          </p:nvPr>
        </p:nvSpPr>
        <p:spPr/>
        <p:txBody>
          <a:bodyPr>
            <a:noAutofit/>
          </a:bodyPr>
          <a:lstStyle/>
          <a:p>
            <a:r>
              <a:rPr lang="en-US" sz="3800" dirty="0"/>
              <a:t>ASSESSMENT AND PREVENTION</a:t>
            </a:r>
            <a:endParaRPr lang="en-US" sz="3800" b="1" dirty="0">
              <a:solidFill>
                <a:schemeClr val="bg1"/>
              </a:solidFill>
            </a:endParaRPr>
          </a:p>
        </p:txBody>
      </p:sp>
      <p:sp>
        <p:nvSpPr>
          <p:cNvPr id="4" name="Text Placeholder 3">
            <a:extLst>
              <a:ext uri="{FF2B5EF4-FFF2-40B4-BE49-F238E27FC236}">
                <a16:creationId xmlns:a16="http://schemas.microsoft.com/office/drawing/2014/main" id="{32BD7B76-715C-45E1-A3E1-812AA3E042A9}"/>
              </a:ext>
            </a:extLst>
          </p:cNvPr>
          <p:cNvSpPr>
            <a:spLocks noGrp="1"/>
          </p:cNvSpPr>
          <p:nvPr>
            <p:ph type="body" sz="quarter" idx="10"/>
          </p:nvPr>
        </p:nvSpPr>
        <p:spPr/>
        <p:txBody>
          <a:bodyPr/>
          <a:lstStyle/>
          <a:p>
            <a:r>
              <a:rPr lang="en-US" dirty="0"/>
              <a:t>CASE FINDING</a:t>
            </a:r>
          </a:p>
        </p:txBody>
      </p:sp>
      <p:sp>
        <p:nvSpPr>
          <p:cNvPr id="6" name="Text Placeholder 5">
            <a:extLst>
              <a:ext uri="{FF2B5EF4-FFF2-40B4-BE49-F238E27FC236}">
                <a16:creationId xmlns:a16="http://schemas.microsoft.com/office/drawing/2014/main" id="{CD7CA26B-F3CD-4119-8A5C-E9E6C1D42781}"/>
              </a:ext>
            </a:extLst>
          </p:cNvPr>
          <p:cNvSpPr>
            <a:spLocks noGrp="1"/>
          </p:cNvSpPr>
          <p:nvPr>
            <p:ph type="body" sz="quarter" idx="11"/>
          </p:nvPr>
        </p:nvSpPr>
        <p:spPr/>
        <p:txBody>
          <a:bodyPr/>
          <a:lstStyle/>
          <a:p>
            <a:endParaRPr lang="en-US"/>
          </a:p>
        </p:txBody>
      </p:sp>
      <p:sp>
        <p:nvSpPr>
          <p:cNvPr id="5" name="Title 1"/>
          <p:cNvSpPr txBox="1">
            <a:spLocks/>
          </p:cNvSpPr>
          <p:nvPr/>
        </p:nvSpPr>
        <p:spPr>
          <a:xfrm>
            <a:off x="520118" y="1484989"/>
            <a:ext cx="6858000" cy="460733"/>
          </a:xfrm>
          <a:prstGeom prst="rect">
            <a:avLst/>
          </a:prstGeom>
        </p:spPr>
        <p:txBody>
          <a:bodyPr vert="horz" lIns="68580" tIns="34290" rIns="68580" bIns="3429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2250" dirty="0">
                <a:solidFill>
                  <a:schemeClr val="bg1"/>
                </a:solidFill>
              </a:rPr>
              <a:t>MANDATED REPORTERS</a:t>
            </a:r>
          </a:p>
        </p:txBody>
      </p:sp>
      <p:sp>
        <p:nvSpPr>
          <p:cNvPr id="7" name="Subtitle 2"/>
          <p:cNvSpPr txBox="1">
            <a:spLocks/>
          </p:cNvSpPr>
          <p:nvPr/>
        </p:nvSpPr>
        <p:spPr>
          <a:xfrm>
            <a:off x="760780" y="1945722"/>
            <a:ext cx="7598465" cy="3225293"/>
          </a:xfrm>
          <a:prstGeom prst="rect">
            <a:avLst/>
          </a:prstGeom>
          <a:noFill/>
        </p:spPr>
        <p:txBody>
          <a:bodyPr vert="horz" lIns="68580" tIns="34290" rIns="68580" bIns="3429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defRPr/>
            </a:pPr>
            <a:r>
              <a:rPr lang="en-US" sz="3000" b="1" dirty="0">
                <a:solidFill>
                  <a:srgbClr val="313942"/>
                </a:solidFill>
                <a:latin typeface="Arial" panose="020B0604020202020204" pitchFamily="34" charset="0"/>
                <a:cs typeface="Arial" panose="020B0604020202020204" pitchFamily="34" charset="0"/>
              </a:rPr>
              <a:t>Possible DCF case findings are based on the evidentiary standard of preponderance of the evidence:</a:t>
            </a:r>
          </a:p>
          <a:p>
            <a:pPr marL="428625" indent="-428625" algn="l">
              <a:lnSpc>
                <a:spcPct val="100000"/>
              </a:lnSpc>
              <a:buClr>
                <a:srgbClr val="313942"/>
              </a:buClr>
              <a:buFont typeface="Arial" panose="020B0604020202020204" pitchFamily="34" charset="0"/>
              <a:buChar char="•"/>
              <a:defRPr/>
            </a:pPr>
            <a:r>
              <a:rPr lang="en-US" sz="2625" dirty="0">
                <a:latin typeface="Arial" panose="020B0604020202020204" pitchFamily="34" charset="0"/>
                <a:cs typeface="Arial" panose="020B0604020202020204" pitchFamily="34" charset="0"/>
              </a:rPr>
              <a:t>Unsubstantiated</a:t>
            </a:r>
          </a:p>
          <a:p>
            <a:pPr marL="428625" indent="-428625" algn="l">
              <a:lnSpc>
                <a:spcPct val="100000"/>
              </a:lnSpc>
              <a:buClr>
                <a:srgbClr val="313942"/>
              </a:buClr>
              <a:buFont typeface="Arial" panose="020B0604020202020204" pitchFamily="34" charset="0"/>
              <a:buChar char="•"/>
              <a:defRPr/>
            </a:pPr>
            <a:r>
              <a:rPr lang="en-US" sz="2625" dirty="0">
                <a:latin typeface="Arial" panose="020B0604020202020204" pitchFamily="34" charset="0"/>
                <a:cs typeface="Arial" panose="020B0604020202020204" pitchFamily="34" charset="0"/>
              </a:rPr>
              <a:t>Affirmed</a:t>
            </a:r>
          </a:p>
          <a:p>
            <a:pPr marL="428625" indent="-428625" algn="l">
              <a:lnSpc>
                <a:spcPct val="100000"/>
              </a:lnSpc>
              <a:buClr>
                <a:srgbClr val="313942"/>
              </a:buClr>
              <a:buFont typeface="Arial" panose="020B0604020202020204" pitchFamily="34" charset="0"/>
              <a:buChar char="•"/>
              <a:defRPr/>
            </a:pPr>
            <a:r>
              <a:rPr lang="en-US" sz="2625" dirty="0">
                <a:latin typeface="Arial" panose="020B0604020202020204" pitchFamily="34" charset="0"/>
                <a:cs typeface="Arial" panose="020B0604020202020204" pitchFamily="34" charset="0"/>
              </a:rPr>
              <a:t>Substantiated</a:t>
            </a:r>
          </a:p>
          <a:p>
            <a:pPr marL="771525" lvl="1" indent="-428625" algn="l">
              <a:lnSpc>
                <a:spcPct val="100000"/>
              </a:lnSpc>
              <a:buClr>
                <a:srgbClr val="313942"/>
              </a:buClr>
              <a:buFont typeface="Arial" panose="020B0604020202020204" pitchFamily="34" charset="0"/>
              <a:buChar char="•"/>
              <a:defRPr/>
            </a:pPr>
            <a:r>
              <a:rPr lang="en-US" sz="2325" dirty="0">
                <a:latin typeface="Arial" panose="020B0604020202020204" pitchFamily="34" charset="0"/>
                <a:cs typeface="Arial" panose="020B0604020202020204" pitchFamily="34" charset="0"/>
              </a:rPr>
              <a:t>Placed on DCF Central Registry</a:t>
            </a:r>
          </a:p>
        </p:txBody>
      </p:sp>
    </p:spTree>
    <p:extLst>
      <p:ext uri="{BB962C8B-B14F-4D97-AF65-F5344CB8AC3E}">
        <p14:creationId xmlns:p14="http://schemas.microsoft.com/office/powerpoint/2010/main" val="4712242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00A79F15-DD5C-40D6-A3D9-42090A57BEFB}"/>
              </a:ext>
            </a:extLst>
          </p:cNvPr>
          <p:cNvSpPr>
            <a:spLocks noGrp="1"/>
          </p:cNvSpPr>
          <p:nvPr>
            <p:ph type="ctrTitle"/>
          </p:nvPr>
        </p:nvSpPr>
        <p:spPr/>
        <p:txBody>
          <a:bodyPr/>
          <a:lstStyle/>
          <a:p>
            <a:r>
              <a:rPr lang="en-US" b="1" dirty="0"/>
              <a:t>DUTY TO RECEIVE</a:t>
            </a:r>
            <a:endParaRPr lang="en-US" dirty="0"/>
          </a:p>
        </p:txBody>
      </p:sp>
      <p:sp>
        <p:nvSpPr>
          <p:cNvPr id="5" name="Text Placeholder 4">
            <a:extLst>
              <a:ext uri="{FF2B5EF4-FFF2-40B4-BE49-F238E27FC236}">
                <a16:creationId xmlns:a16="http://schemas.microsoft.com/office/drawing/2014/main" id="{DE2B42DD-4D9D-4090-87D8-CA6CC22496D6}"/>
              </a:ext>
            </a:extLst>
          </p:cNvPr>
          <p:cNvSpPr>
            <a:spLocks noGrp="1"/>
          </p:cNvSpPr>
          <p:nvPr>
            <p:ph type="body" sz="quarter" idx="10"/>
          </p:nvPr>
        </p:nvSpPr>
        <p:spPr/>
        <p:txBody>
          <a:bodyPr/>
          <a:lstStyle/>
          <a:p>
            <a:r>
              <a:rPr lang="en-US" sz="2400" dirty="0"/>
              <a:t>KANSAS PROTECTION REPORT CENTER (KPRC)</a:t>
            </a:r>
          </a:p>
          <a:p>
            <a:endParaRPr lang="en-US" dirty="0"/>
          </a:p>
        </p:txBody>
      </p:sp>
      <p:sp>
        <p:nvSpPr>
          <p:cNvPr id="9" name="Text Placeholder 8">
            <a:extLst>
              <a:ext uri="{FF2B5EF4-FFF2-40B4-BE49-F238E27FC236}">
                <a16:creationId xmlns:a16="http://schemas.microsoft.com/office/drawing/2014/main" id="{8B3BBFE0-74BB-4F60-8ED4-A5F6925D946C}"/>
              </a:ext>
            </a:extLst>
          </p:cNvPr>
          <p:cNvSpPr>
            <a:spLocks noGrp="1"/>
          </p:cNvSpPr>
          <p:nvPr>
            <p:ph type="body" sz="quarter" idx="11"/>
          </p:nvPr>
        </p:nvSpPr>
        <p:spPr/>
        <p:txBody>
          <a:bodyPr/>
          <a:lstStyle/>
          <a:p>
            <a:endParaRPr lang="en-US"/>
          </a:p>
        </p:txBody>
      </p:sp>
      <p:pic>
        <p:nvPicPr>
          <p:cNvPr id="4" name="Content Placeholder 3">
            <a:extLst>
              <a:ext uri="{FF2B5EF4-FFF2-40B4-BE49-F238E27FC236}">
                <a16:creationId xmlns:a16="http://schemas.microsoft.com/office/drawing/2014/main" id="{3845DA35-D71B-462B-A543-43983C9E3261}"/>
              </a:ext>
            </a:extLst>
          </p:cNvPr>
          <p:cNvPicPr>
            <a:picLocks noGrp="1" noChangeAspect="1"/>
          </p:cNvPicPr>
          <p:nvPr>
            <p:ph idx="1"/>
          </p:nvPr>
        </p:nvPicPr>
        <p:blipFill>
          <a:blip r:embed="rId3"/>
          <a:stretch>
            <a:fillRect/>
          </a:stretch>
        </p:blipFill>
        <p:spPr>
          <a:xfrm>
            <a:off x="499324" y="1464106"/>
            <a:ext cx="8564057" cy="4336926"/>
          </a:xfrm>
          <a:prstGeom prst="rect">
            <a:avLst/>
          </a:prstGeom>
        </p:spPr>
      </p:pic>
    </p:spTree>
    <p:extLst>
      <p:ext uri="{BB962C8B-B14F-4D97-AF65-F5344CB8AC3E}">
        <p14:creationId xmlns:p14="http://schemas.microsoft.com/office/powerpoint/2010/main" val="219090612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idx="1"/>
          </p:nvPr>
        </p:nvSpPr>
        <p:spPr>
          <a:noFill/>
        </p:spPr>
        <p:txBody>
          <a:bodyPr/>
          <a:lstStyle/>
          <a:p>
            <a:pPr algn="l">
              <a:lnSpc>
                <a:spcPct val="100000"/>
              </a:lnSpc>
              <a:defRPr/>
            </a:pPr>
            <a:endParaRPr lang="en-US" altLang="en-US" sz="2100" dirty="0">
              <a:solidFill>
                <a:srgbClr val="4B4B4B"/>
              </a:solidFill>
              <a:latin typeface="Arial" panose="020B0604020202020204" pitchFamily="34" charset="0"/>
              <a:cs typeface="Arial" panose="020B0604020202020204" pitchFamily="34" charset="0"/>
            </a:endParaRPr>
          </a:p>
          <a:p>
            <a:pPr algn="l"/>
            <a:endParaRPr lang="en-US" dirty="0">
              <a:latin typeface="Arial" panose="020B0604020202020204" pitchFamily="34" charset="0"/>
              <a:cs typeface="Arial" panose="020B0604020202020204" pitchFamily="34" charset="0"/>
            </a:endParaRPr>
          </a:p>
        </p:txBody>
      </p:sp>
      <p:sp>
        <p:nvSpPr>
          <p:cNvPr id="2" name="Title 1"/>
          <p:cNvSpPr>
            <a:spLocks noGrp="1"/>
          </p:cNvSpPr>
          <p:nvPr>
            <p:ph type="ctrTitle"/>
          </p:nvPr>
        </p:nvSpPr>
        <p:spPr/>
        <p:txBody>
          <a:bodyPr>
            <a:noAutofit/>
          </a:bodyPr>
          <a:lstStyle/>
          <a:p>
            <a:r>
              <a:rPr lang="en-US" sz="3800" dirty="0"/>
              <a:t>ASSESSMENT AND PREVENTION</a:t>
            </a:r>
            <a:endParaRPr lang="en-US" sz="3800" b="1" dirty="0">
              <a:solidFill>
                <a:schemeClr val="bg1"/>
              </a:solidFill>
            </a:endParaRPr>
          </a:p>
        </p:txBody>
      </p:sp>
      <p:sp>
        <p:nvSpPr>
          <p:cNvPr id="4" name="Text Placeholder 3">
            <a:extLst>
              <a:ext uri="{FF2B5EF4-FFF2-40B4-BE49-F238E27FC236}">
                <a16:creationId xmlns:a16="http://schemas.microsoft.com/office/drawing/2014/main" id="{E648064F-FE3E-468F-81BF-07C60EBB4A11}"/>
              </a:ext>
            </a:extLst>
          </p:cNvPr>
          <p:cNvSpPr>
            <a:spLocks noGrp="1"/>
          </p:cNvSpPr>
          <p:nvPr>
            <p:ph type="body" sz="quarter" idx="10"/>
          </p:nvPr>
        </p:nvSpPr>
        <p:spPr/>
        <p:txBody>
          <a:bodyPr/>
          <a:lstStyle/>
          <a:p>
            <a:r>
              <a:rPr lang="en-US" dirty="0"/>
              <a:t>UNSUBSTANTIATED CASE FINDING</a:t>
            </a:r>
          </a:p>
        </p:txBody>
      </p:sp>
      <p:sp>
        <p:nvSpPr>
          <p:cNvPr id="6" name="Text Placeholder 5">
            <a:extLst>
              <a:ext uri="{FF2B5EF4-FFF2-40B4-BE49-F238E27FC236}">
                <a16:creationId xmlns:a16="http://schemas.microsoft.com/office/drawing/2014/main" id="{0DA75098-D07E-4B96-B7A4-0471B436E8D0}"/>
              </a:ext>
            </a:extLst>
          </p:cNvPr>
          <p:cNvSpPr>
            <a:spLocks noGrp="1"/>
          </p:cNvSpPr>
          <p:nvPr>
            <p:ph type="body" sz="quarter" idx="11"/>
          </p:nvPr>
        </p:nvSpPr>
        <p:spPr/>
        <p:txBody>
          <a:bodyPr/>
          <a:lstStyle/>
          <a:p>
            <a:endParaRPr lang="en-US"/>
          </a:p>
        </p:txBody>
      </p:sp>
      <p:sp>
        <p:nvSpPr>
          <p:cNvPr id="5" name="Title 1"/>
          <p:cNvSpPr txBox="1">
            <a:spLocks/>
          </p:cNvSpPr>
          <p:nvPr/>
        </p:nvSpPr>
        <p:spPr>
          <a:xfrm>
            <a:off x="520118" y="1484989"/>
            <a:ext cx="6858000" cy="460733"/>
          </a:xfrm>
          <a:prstGeom prst="rect">
            <a:avLst/>
          </a:prstGeom>
        </p:spPr>
        <p:txBody>
          <a:bodyPr vert="horz" lIns="68580" tIns="34290" rIns="68580" bIns="3429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2250" dirty="0">
                <a:solidFill>
                  <a:schemeClr val="bg1"/>
                </a:solidFill>
              </a:rPr>
              <a:t>MANDATED REPORTERS</a:t>
            </a:r>
          </a:p>
        </p:txBody>
      </p:sp>
      <p:sp>
        <p:nvSpPr>
          <p:cNvPr id="7" name="Subtitle 2"/>
          <p:cNvSpPr txBox="1">
            <a:spLocks/>
          </p:cNvSpPr>
          <p:nvPr/>
        </p:nvSpPr>
        <p:spPr>
          <a:xfrm>
            <a:off x="916885" y="1993410"/>
            <a:ext cx="7598465" cy="3225293"/>
          </a:xfrm>
          <a:prstGeom prst="rect">
            <a:avLst/>
          </a:prstGeom>
          <a:noFill/>
        </p:spPr>
        <p:txBody>
          <a:bodyPr vert="horz" lIns="68580" tIns="34290" rIns="68580" bIns="34290" rtlCol="0">
            <a:normAutofit fontScale="92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defRPr/>
            </a:pPr>
            <a:r>
              <a:rPr lang="en-US" sz="3200" dirty="0">
                <a:latin typeface="Arial" panose="020B0604020202020204" pitchFamily="34" charset="0"/>
                <a:cs typeface="Arial" panose="020B0604020202020204" pitchFamily="34" charset="0"/>
              </a:rPr>
              <a:t>A reasonable person weighing the facts or circumstances would conclude it is more likely than not </a:t>
            </a:r>
            <a:r>
              <a:rPr lang="en-US" sz="3200" dirty="0">
                <a:solidFill>
                  <a:srgbClr val="313942"/>
                </a:solidFill>
                <a:latin typeface="Arial" panose="020B0604020202020204" pitchFamily="34" charset="0"/>
                <a:cs typeface="Arial" panose="020B0604020202020204" pitchFamily="34" charset="0"/>
              </a:rPr>
              <a:t>(</a:t>
            </a:r>
            <a:r>
              <a:rPr lang="en-US" sz="3200" b="1" dirty="0">
                <a:solidFill>
                  <a:srgbClr val="313942"/>
                </a:solidFill>
                <a:latin typeface="Arial" panose="020B0604020202020204" pitchFamily="34" charset="0"/>
                <a:cs typeface="Arial" panose="020B0604020202020204" pitchFamily="34" charset="0"/>
              </a:rPr>
              <a:t>preponderance of the evidence</a:t>
            </a:r>
            <a:r>
              <a:rPr lang="en-US" sz="3200" dirty="0">
                <a:solidFill>
                  <a:srgbClr val="313942"/>
                </a:solidFill>
                <a:latin typeface="Arial" panose="020B0604020202020204" pitchFamily="34" charset="0"/>
                <a:cs typeface="Arial" panose="020B0604020202020204" pitchFamily="34" charset="0"/>
              </a:rPr>
              <a:t>) </a:t>
            </a:r>
            <a:r>
              <a:rPr lang="en-US" sz="3200" dirty="0">
                <a:latin typeface="Arial" panose="020B0604020202020204" pitchFamily="34" charset="0"/>
                <a:cs typeface="Arial" panose="020B0604020202020204" pitchFamily="34" charset="0"/>
              </a:rPr>
              <a:t>the alleged perpetrator’s actions or inactions do not meet the abuse and/or neglect definitions per applicable Kansas Statutes Annotated (K.S.A) and Kansas Administrative Regulations (K.A.R).</a:t>
            </a:r>
          </a:p>
        </p:txBody>
      </p:sp>
    </p:spTree>
    <p:extLst>
      <p:ext uri="{BB962C8B-B14F-4D97-AF65-F5344CB8AC3E}">
        <p14:creationId xmlns:p14="http://schemas.microsoft.com/office/powerpoint/2010/main" val="181567542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idx="1"/>
          </p:nvPr>
        </p:nvSpPr>
        <p:spPr>
          <a:noFill/>
        </p:spPr>
        <p:txBody>
          <a:bodyPr/>
          <a:lstStyle/>
          <a:p>
            <a:pPr algn="l">
              <a:lnSpc>
                <a:spcPct val="100000"/>
              </a:lnSpc>
              <a:defRPr/>
            </a:pPr>
            <a:endParaRPr lang="en-US" altLang="en-US" sz="2100" dirty="0">
              <a:solidFill>
                <a:srgbClr val="4B4B4B"/>
              </a:solidFill>
              <a:latin typeface="Arial" panose="020B0604020202020204" pitchFamily="34" charset="0"/>
              <a:cs typeface="Arial" panose="020B0604020202020204" pitchFamily="34" charset="0"/>
            </a:endParaRPr>
          </a:p>
          <a:p>
            <a:pPr algn="l"/>
            <a:endParaRPr lang="en-US" dirty="0">
              <a:latin typeface="Arial" panose="020B0604020202020204" pitchFamily="34" charset="0"/>
              <a:cs typeface="Arial" panose="020B0604020202020204" pitchFamily="34" charset="0"/>
            </a:endParaRPr>
          </a:p>
        </p:txBody>
      </p:sp>
      <p:sp>
        <p:nvSpPr>
          <p:cNvPr id="2" name="Title 1"/>
          <p:cNvSpPr>
            <a:spLocks noGrp="1"/>
          </p:cNvSpPr>
          <p:nvPr>
            <p:ph type="ctrTitle"/>
          </p:nvPr>
        </p:nvSpPr>
        <p:spPr/>
        <p:txBody>
          <a:bodyPr>
            <a:noAutofit/>
          </a:bodyPr>
          <a:lstStyle/>
          <a:p>
            <a:r>
              <a:rPr lang="en-US" sz="3800" dirty="0"/>
              <a:t>ASSESSMENT AND PREVENTION</a:t>
            </a:r>
            <a:endParaRPr lang="en-US" sz="3800" b="1" dirty="0">
              <a:solidFill>
                <a:schemeClr val="bg1"/>
              </a:solidFill>
            </a:endParaRPr>
          </a:p>
        </p:txBody>
      </p:sp>
      <p:sp>
        <p:nvSpPr>
          <p:cNvPr id="4" name="Text Placeholder 3">
            <a:extLst>
              <a:ext uri="{FF2B5EF4-FFF2-40B4-BE49-F238E27FC236}">
                <a16:creationId xmlns:a16="http://schemas.microsoft.com/office/drawing/2014/main" id="{E648064F-FE3E-468F-81BF-07C60EBB4A11}"/>
              </a:ext>
            </a:extLst>
          </p:cNvPr>
          <p:cNvSpPr>
            <a:spLocks noGrp="1"/>
          </p:cNvSpPr>
          <p:nvPr>
            <p:ph type="body" sz="quarter" idx="10"/>
          </p:nvPr>
        </p:nvSpPr>
        <p:spPr/>
        <p:txBody>
          <a:bodyPr/>
          <a:lstStyle/>
          <a:p>
            <a:r>
              <a:rPr lang="en-US" dirty="0"/>
              <a:t>AFFIRMED CASE FINDING</a:t>
            </a:r>
          </a:p>
        </p:txBody>
      </p:sp>
      <p:sp>
        <p:nvSpPr>
          <p:cNvPr id="6" name="Text Placeholder 5">
            <a:extLst>
              <a:ext uri="{FF2B5EF4-FFF2-40B4-BE49-F238E27FC236}">
                <a16:creationId xmlns:a16="http://schemas.microsoft.com/office/drawing/2014/main" id="{0DA75098-D07E-4B96-B7A4-0471B436E8D0}"/>
              </a:ext>
            </a:extLst>
          </p:cNvPr>
          <p:cNvSpPr>
            <a:spLocks noGrp="1"/>
          </p:cNvSpPr>
          <p:nvPr>
            <p:ph type="body" sz="quarter" idx="11"/>
          </p:nvPr>
        </p:nvSpPr>
        <p:spPr/>
        <p:txBody>
          <a:bodyPr/>
          <a:lstStyle/>
          <a:p>
            <a:endParaRPr lang="en-US"/>
          </a:p>
        </p:txBody>
      </p:sp>
      <p:sp>
        <p:nvSpPr>
          <p:cNvPr id="5" name="Title 1"/>
          <p:cNvSpPr txBox="1">
            <a:spLocks/>
          </p:cNvSpPr>
          <p:nvPr/>
        </p:nvSpPr>
        <p:spPr>
          <a:xfrm>
            <a:off x="520118" y="1484989"/>
            <a:ext cx="6858000" cy="460733"/>
          </a:xfrm>
          <a:prstGeom prst="rect">
            <a:avLst/>
          </a:prstGeom>
        </p:spPr>
        <p:txBody>
          <a:bodyPr vert="horz" lIns="68580" tIns="34290" rIns="68580" bIns="3429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2250" dirty="0">
                <a:solidFill>
                  <a:schemeClr val="bg1"/>
                </a:solidFill>
              </a:rPr>
              <a:t>MANDATED REPORTERS</a:t>
            </a:r>
          </a:p>
        </p:txBody>
      </p:sp>
      <p:sp>
        <p:nvSpPr>
          <p:cNvPr id="7" name="Subtitle 2"/>
          <p:cNvSpPr txBox="1">
            <a:spLocks/>
          </p:cNvSpPr>
          <p:nvPr/>
        </p:nvSpPr>
        <p:spPr>
          <a:xfrm>
            <a:off x="916885" y="1993410"/>
            <a:ext cx="7598465" cy="3225293"/>
          </a:xfrm>
          <a:prstGeom prst="rect">
            <a:avLst/>
          </a:prstGeom>
          <a:noFill/>
        </p:spPr>
        <p:txBody>
          <a:bodyPr vert="horz" lIns="68580" tIns="34290" rIns="68580" bIns="34290" rtlCol="0">
            <a:normAutofit fontScale="92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defRPr/>
            </a:pPr>
            <a:r>
              <a:rPr lang="en-US" sz="3200" dirty="0">
                <a:latin typeface="Arial" panose="020B0604020202020204" pitchFamily="34" charset="0"/>
                <a:cs typeface="Arial" panose="020B0604020202020204" pitchFamily="34" charset="0"/>
              </a:rPr>
              <a:t>A reasonable person weighing the facts and circumstances would conclude it is more likely than not </a:t>
            </a:r>
            <a:r>
              <a:rPr lang="en-US" sz="3200" dirty="0">
                <a:solidFill>
                  <a:srgbClr val="313942"/>
                </a:solidFill>
                <a:latin typeface="Arial" panose="020B0604020202020204" pitchFamily="34" charset="0"/>
                <a:cs typeface="Arial" panose="020B0604020202020204" pitchFamily="34" charset="0"/>
              </a:rPr>
              <a:t>(</a:t>
            </a:r>
            <a:r>
              <a:rPr lang="en-US" sz="3200" b="1" dirty="0">
                <a:solidFill>
                  <a:srgbClr val="313942"/>
                </a:solidFill>
                <a:latin typeface="Arial" panose="020B0604020202020204" pitchFamily="34" charset="0"/>
                <a:cs typeface="Arial" panose="020B0604020202020204" pitchFamily="34" charset="0"/>
              </a:rPr>
              <a:t>preponderance of the evidence</a:t>
            </a:r>
            <a:r>
              <a:rPr lang="en-US" sz="3200" dirty="0">
                <a:solidFill>
                  <a:srgbClr val="313942"/>
                </a:solidFill>
                <a:latin typeface="Arial" panose="020B0604020202020204" pitchFamily="34" charset="0"/>
                <a:cs typeface="Arial" panose="020B0604020202020204" pitchFamily="34" charset="0"/>
              </a:rPr>
              <a:t>) </a:t>
            </a:r>
            <a:r>
              <a:rPr lang="en-US" sz="3200" dirty="0">
                <a:latin typeface="Arial" panose="020B0604020202020204" pitchFamily="34" charset="0"/>
                <a:cs typeface="Arial" panose="020B0604020202020204" pitchFamily="34" charset="0"/>
              </a:rPr>
              <a:t>the alleged perpetrator’s actions or inactions meet the abuse and/or neglect definition per applicable Kansas Statutes Annotated (K.S.A) and Kansas Administrative Regulations (K.A.R).</a:t>
            </a:r>
          </a:p>
        </p:txBody>
      </p:sp>
    </p:spTree>
    <p:extLst>
      <p:ext uri="{BB962C8B-B14F-4D97-AF65-F5344CB8AC3E}">
        <p14:creationId xmlns:p14="http://schemas.microsoft.com/office/powerpoint/2010/main" val="208914937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idx="1"/>
          </p:nvPr>
        </p:nvSpPr>
        <p:spPr>
          <a:noFill/>
        </p:spPr>
        <p:txBody>
          <a:bodyPr/>
          <a:lstStyle/>
          <a:p>
            <a:pPr algn="l">
              <a:lnSpc>
                <a:spcPct val="100000"/>
              </a:lnSpc>
              <a:defRPr/>
            </a:pPr>
            <a:endParaRPr lang="en-US" altLang="en-US" sz="2100" dirty="0">
              <a:solidFill>
                <a:srgbClr val="4B4B4B"/>
              </a:solidFill>
              <a:latin typeface="Arial" panose="020B0604020202020204" pitchFamily="34" charset="0"/>
              <a:cs typeface="Arial" panose="020B0604020202020204" pitchFamily="34" charset="0"/>
            </a:endParaRPr>
          </a:p>
          <a:p>
            <a:pPr algn="l"/>
            <a:endParaRPr lang="en-US" dirty="0">
              <a:latin typeface="Arial" panose="020B0604020202020204" pitchFamily="34" charset="0"/>
              <a:cs typeface="Arial" panose="020B0604020202020204" pitchFamily="34" charset="0"/>
            </a:endParaRPr>
          </a:p>
        </p:txBody>
      </p:sp>
      <p:sp>
        <p:nvSpPr>
          <p:cNvPr id="2" name="Title 1"/>
          <p:cNvSpPr>
            <a:spLocks noGrp="1"/>
          </p:cNvSpPr>
          <p:nvPr>
            <p:ph type="ctrTitle"/>
          </p:nvPr>
        </p:nvSpPr>
        <p:spPr/>
        <p:txBody>
          <a:bodyPr>
            <a:noAutofit/>
          </a:bodyPr>
          <a:lstStyle/>
          <a:p>
            <a:r>
              <a:rPr lang="en-US" sz="3800" dirty="0"/>
              <a:t>ASSESSMENT AND PREVENTION</a:t>
            </a:r>
            <a:endParaRPr lang="en-US" sz="3800" b="1" dirty="0">
              <a:solidFill>
                <a:schemeClr val="bg1"/>
              </a:solidFill>
            </a:endParaRPr>
          </a:p>
        </p:txBody>
      </p:sp>
      <p:sp>
        <p:nvSpPr>
          <p:cNvPr id="4" name="Text Placeholder 3">
            <a:extLst>
              <a:ext uri="{FF2B5EF4-FFF2-40B4-BE49-F238E27FC236}">
                <a16:creationId xmlns:a16="http://schemas.microsoft.com/office/drawing/2014/main" id="{E648064F-FE3E-468F-81BF-07C60EBB4A11}"/>
              </a:ext>
            </a:extLst>
          </p:cNvPr>
          <p:cNvSpPr>
            <a:spLocks noGrp="1"/>
          </p:cNvSpPr>
          <p:nvPr>
            <p:ph type="body" sz="quarter" idx="10"/>
          </p:nvPr>
        </p:nvSpPr>
        <p:spPr/>
        <p:txBody>
          <a:bodyPr/>
          <a:lstStyle/>
          <a:p>
            <a:r>
              <a:rPr lang="en-US" dirty="0"/>
              <a:t>SUBSTANTIATED CASE FINDING</a:t>
            </a:r>
          </a:p>
        </p:txBody>
      </p:sp>
      <p:sp>
        <p:nvSpPr>
          <p:cNvPr id="6" name="Text Placeholder 5">
            <a:extLst>
              <a:ext uri="{FF2B5EF4-FFF2-40B4-BE49-F238E27FC236}">
                <a16:creationId xmlns:a16="http://schemas.microsoft.com/office/drawing/2014/main" id="{0DA75098-D07E-4B96-B7A4-0471B436E8D0}"/>
              </a:ext>
            </a:extLst>
          </p:cNvPr>
          <p:cNvSpPr>
            <a:spLocks noGrp="1"/>
          </p:cNvSpPr>
          <p:nvPr>
            <p:ph type="body" sz="quarter" idx="11"/>
          </p:nvPr>
        </p:nvSpPr>
        <p:spPr/>
        <p:txBody>
          <a:bodyPr/>
          <a:lstStyle/>
          <a:p>
            <a:endParaRPr lang="en-US"/>
          </a:p>
        </p:txBody>
      </p:sp>
      <p:sp>
        <p:nvSpPr>
          <p:cNvPr id="5" name="Title 1"/>
          <p:cNvSpPr txBox="1">
            <a:spLocks/>
          </p:cNvSpPr>
          <p:nvPr/>
        </p:nvSpPr>
        <p:spPr>
          <a:xfrm>
            <a:off x="520118" y="1484989"/>
            <a:ext cx="6858000" cy="460733"/>
          </a:xfrm>
          <a:prstGeom prst="rect">
            <a:avLst/>
          </a:prstGeom>
        </p:spPr>
        <p:txBody>
          <a:bodyPr vert="horz" lIns="68580" tIns="34290" rIns="68580" bIns="3429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2250" dirty="0">
                <a:solidFill>
                  <a:schemeClr val="bg1"/>
                </a:solidFill>
              </a:rPr>
              <a:t>MANDATED REPORTERS</a:t>
            </a:r>
          </a:p>
        </p:txBody>
      </p:sp>
      <p:sp>
        <p:nvSpPr>
          <p:cNvPr id="7" name="Subtitle 2"/>
          <p:cNvSpPr txBox="1">
            <a:spLocks/>
          </p:cNvSpPr>
          <p:nvPr/>
        </p:nvSpPr>
        <p:spPr>
          <a:xfrm>
            <a:off x="760780" y="1484989"/>
            <a:ext cx="7877747" cy="4115711"/>
          </a:xfrm>
          <a:prstGeom prst="rect">
            <a:avLst/>
          </a:prstGeom>
          <a:noFill/>
        </p:spPr>
        <p:txBody>
          <a:bodyPr vert="horz" lIns="68580" tIns="34290" rIns="68580" bIns="34290" rtlCol="0">
            <a:normAutofit fontScale="77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defRPr/>
            </a:pPr>
            <a:r>
              <a:rPr lang="en-US" sz="3800" b="1" dirty="0">
                <a:solidFill>
                  <a:srgbClr val="313942"/>
                </a:solidFill>
                <a:latin typeface="Arial" panose="020B0604020202020204" pitchFamily="34" charset="0"/>
                <a:cs typeface="Arial" panose="020B0604020202020204" pitchFamily="34" charset="0"/>
              </a:rPr>
              <a:t>Meet each of the following criteria:</a:t>
            </a:r>
          </a:p>
          <a:p>
            <a:pPr marL="457200" indent="-457200" algn="l">
              <a:lnSpc>
                <a:spcPct val="100000"/>
              </a:lnSpc>
              <a:buFont typeface="Arial" panose="020B0604020202020204" pitchFamily="34" charset="0"/>
              <a:buChar char="•"/>
              <a:defRPr/>
            </a:pPr>
            <a:r>
              <a:rPr lang="en-US" sz="3200" dirty="0">
                <a:latin typeface="Arial" panose="020B0604020202020204" pitchFamily="34" charset="0"/>
                <a:cs typeface="Arial" panose="020B0604020202020204" pitchFamily="34" charset="0"/>
              </a:rPr>
              <a:t>Affirmed for abuse/neglect</a:t>
            </a:r>
          </a:p>
          <a:p>
            <a:pPr marL="457200" indent="-457200" algn="l">
              <a:lnSpc>
                <a:spcPct val="100000"/>
              </a:lnSpc>
              <a:buFont typeface="Arial" panose="020B0604020202020204" pitchFamily="34" charset="0"/>
              <a:buChar char="•"/>
              <a:defRPr/>
            </a:pPr>
            <a:r>
              <a:rPr lang="en-US" sz="3200" dirty="0">
                <a:latin typeface="Arial" panose="020B0604020202020204" pitchFamily="34" charset="0"/>
                <a:cs typeface="Arial" panose="020B0604020202020204" pitchFamily="34" charset="0"/>
              </a:rPr>
              <a:t>Perpetrator’s actions, behaviors, omissions meet one of the following:</a:t>
            </a:r>
          </a:p>
          <a:p>
            <a:pPr marL="914400" lvl="1" indent="-457200" algn="l">
              <a:lnSpc>
                <a:spcPct val="100000"/>
              </a:lnSpc>
              <a:buFont typeface="Arial" panose="020B0604020202020204" pitchFamily="34" charset="0"/>
              <a:buChar char="•"/>
              <a:defRPr/>
            </a:pPr>
            <a:r>
              <a:rPr lang="en-US" sz="2800" dirty="0">
                <a:latin typeface="Arial" panose="020B0604020202020204" pitchFamily="34" charset="0"/>
                <a:cs typeface="Arial" panose="020B0604020202020204" pitchFamily="34" charset="0"/>
              </a:rPr>
              <a:t>Intent to commit the act that resulted in harm; and/or</a:t>
            </a:r>
          </a:p>
          <a:p>
            <a:pPr marL="914400" lvl="1" indent="-457200" algn="l">
              <a:lnSpc>
                <a:spcPct val="100000"/>
              </a:lnSpc>
              <a:buFont typeface="Arial" panose="020B0604020202020204" pitchFamily="34" charset="0"/>
              <a:buChar char="•"/>
              <a:defRPr/>
            </a:pPr>
            <a:r>
              <a:rPr lang="en-US" sz="2800" dirty="0">
                <a:latin typeface="Arial" panose="020B0604020202020204" pitchFamily="34" charset="0"/>
                <a:cs typeface="Arial" panose="020B0604020202020204" pitchFamily="34" charset="0"/>
              </a:rPr>
              <a:t>Reasonable person would have anticipated harm would occur to the child; and/or</a:t>
            </a:r>
          </a:p>
          <a:p>
            <a:pPr marL="914400" lvl="1" indent="-457200" algn="l">
              <a:lnSpc>
                <a:spcPct val="100000"/>
              </a:lnSpc>
              <a:buFont typeface="Arial" panose="020B0604020202020204" pitchFamily="34" charset="0"/>
              <a:buChar char="•"/>
              <a:defRPr/>
            </a:pPr>
            <a:r>
              <a:rPr lang="en-US" sz="2800" dirty="0">
                <a:latin typeface="Arial" panose="020B0604020202020204" pitchFamily="34" charset="0"/>
                <a:cs typeface="Arial" panose="020B0604020202020204" pitchFamily="34" charset="0"/>
              </a:rPr>
              <a:t>Harm was the result of failure or refusal to protect the child; and </a:t>
            </a:r>
          </a:p>
          <a:p>
            <a:pPr marL="914400" lvl="1" indent="-457200" algn="l">
              <a:lnSpc>
                <a:spcPct val="100000"/>
              </a:lnSpc>
              <a:buFont typeface="Arial" panose="020B0604020202020204" pitchFamily="34" charset="0"/>
              <a:buChar char="•"/>
              <a:defRPr/>
            </a:pPr>
            <a:r>
              <a:rPr lang="en-US" sz="2800" dirty="0">
                <a:latin typeface="Arial" panose="020B0604020202020204" pitchFamily="34" charset="0"/>
                <a:cs typeface="Arial" panose="020B0604020202020204" pitchFamily="34" charset="0"/>
              </a:rPr>
              <a:t>There was serious harm, injury or deterioration to the child; or there was a likelihood of, or endangerment of serious harm, injury or deterioration to the child.</a:t>
            </a:r>
            <a:endParaRPr lang="en-US" sz="2400" dirty="0">
              <a:latin typeface="Arial" panose="020B0604020202020204" pitchFamily="34" charset="0"/>
              <a:cs typeface="Arial" panose="020B0604020202020204" pitchFamily="34" charset="0"/>
            </a:endParaRPr>
          </a:p>
          <a:p>
            <a:pPr marL="914400" lvl="1" indent="-457200" algn="l">
              <a:lnSpc>
                <a:spcPct val="100000"/>
              </a:lnSpc>
              <a:buFont typeface="Arial" panose="020B0604020202020204" pitchFamily="34" charset="0"/>
              <a:buChar char="•"/>
              <a:defRPr/>
            </a:pPr>
            <a:endParaRPr lang="en-US"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5646464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idx="1"/>
          </p:nvPr>
        </p:nvSpPr>
        <p:spPr>
          <a:noFill/>
        </p:spPr>
        <p:txBody>
          <a:bodyPr/>
          <a:lstStyle/>
          <a:p>
            <a:pPr algn="l">
              <a:lnSpc>
                <a:spcPct val="100000"/>
              </a:lnSpc>
              <a:defRPr/>
            </a:pPr>
            <a:endParaRPr lang="en-US" altLang="en-US" sz="2100" dirty="0">
              <a:solidFill>
                <a:srgbClr val="4B4B4B"/>
              </a:solidFill>
              <a:latin typeface="Arial" panose="020B0604020202020204" pitchFamily="34" charset="0"/>
              <a:cs typeface="Arial" panose="020B0604020202020204" pitchFamily="34" charset="0"/>
            </a:endParaRPr>
          </a:p>
          <a:p>
            <a:pPr algn="l"/>
            <a:endParaRPr lang="en-US" dirty="0">
              <a:latin typeface="Arial" panose="020B0604020202020204" pitchFamily="34" charset="0"/>
              <a:cs typeface="Arial" panose="020B0604020202020204" pitchFamily="34" charset="0"/>
            </a:endParaRPr>
          </a:p>
        </p:txBody>
      </p:sp>
      <p:sp>
        <p:nvSpPr>
          <p:cNvPr id="2" name="Title 1"/>
          <p:cNvSpPr>
            <a:spLocks noGrp="1"/>
          </p:cNvSpPr>
          <p:nvPr>
            <p:ph type="ctrTitle"/>
          </p:nvPr>
        </p:nvSpPr>
        <p:spPr/>
        <p:txBody>
          <a:bodyPr>
            <a:noAutofit/>
          </a:bodyPr>
          <a:lstStyle/>
          <a:p>
            <a:r>
              <a:rPr lang="en-US" dirty="0"/>
              <a:t>INVESTIGATION AND ASSESSMENT</a:t>
            </a:r>
            <a:endParaRPr lang="en-US" b="1" dirty="0">
              <a:solidFill>
                <a:schemeClr val="bg1"/>
              </a:solidFill>
            </a:endParaRPr>
          </a:p>
        </p:txBody>
      </p:sp>
      <p:sp>
        <p:nvSpPr>
          <p:cNvPr id="4" name="Text Placeholder 3">
            <a:extLst>
              <a:ext uri="{FF2B5EF4-FFF2-40B4-BE49-F238E27FC236}">
                <a16:creationId xmlns:a16="http://schemas.microsoft.com/office/drawing/2014/main" id="{E648064F-FE3E-468F-81BF-07C60EBB4A11}"/>
              </a:ext>
            </a:extLst>
          </p:cNvPr>
          <p:cNvSpPr>
            <a:spLocks noGrp="1"/>
          </p:cNvSpPr>
          <p:nvPr>
            <p:ph type="body" sz="quarter" idx="10"/>
          </p:nvPr>
        </p:nvSpPr>
        <p:spPr/>
        <p:txBody>
          <a:bodyPr/>
          <a:lstStyle/>
          <a:p>
            <a:r>
              <a:rPr lang="en-US" dirty="0"/>
              <a:t>SUBSTANTIATED CASE FINDING</a:t>
            </a:r>
          </a:p>
        </p:txBody>
      </p:sp>
      <p:sp>
        <p:nvSpPr>
          <p:cNvPr id="6" name="Text Placeholder 5">
            <a:extLst>
              <a:ext uri="{FF2B5EF4-FFF2-40B4-BE49-F238E27FC236}">
                <a16:creationId xmlns:a16="http://schemas.microsoft.com/office/drawing/2014/main" id="{0DA75098-D07E-4B96-B7A4-0471B436E8D0}"/>
              </a:ext>
            </a:extLst>
          </p:cNvPr>
          <p:cNvSpPr>
            <a:spLocks noGrp="1"/>
          </p:cNvSpPr>
          <p:nvPr>
            <p:ph type="body" sz="quarter" idx="11"/>
          </p:nvPr>
        </p:nvSpPr>
        <p:spPr/>
        <p:txBody>
          <a:bodyPr/>
          <a:lstStyle/>
          <a:p>
            <a:endParaRPr lang="en-US"/>
          </a:p>
        </p:txBody>
      </p:sp>
      <p:sp>
        <p:nvSpPr>
          <p:cNvPr id="5" name="Title 1"/>
          <p:cNvSpPr txBox="1">
            <a:spLocks/>
          </p:cNvSpPr>
          <p:nvPr/>
        </p:nvSpPr>
        <p:spPr>
          <a:xfrm>
            <a:off x="520118" y="1484989"/>
            <a:ext cx="6858000" cy="460733"/>
          </a:xfrm>
          <a:prstGeom prst="rect">
            <a:avLst/>
          </a:prstGeom>
        </p:spPr>
        <p:txBody>
          <a:bodyPr vert="horz" lIns="68580" tIns="34290" rIns="68580" bIns="3429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2250" dirty="0">
                <a:solidFill>
                  <a:schemeClr val="bg1"/>
                </a:solidFill>
              </a:rPr>
              <a:t>MANDATED REPORTERS</a:t>
            </a:r>
          </a:p>
        </p:txBody>
      </p:sp>
      <p:sp>
        <p:nvSpPr>
          <p:cNvPr id="7" name="Subtitle 2"/>
          <p:cNvSpPr txBox="1">
            <a:spLocks/>
          </p:cNvSpPr>
          <p:nvPr/>
        </p:nvSpPr>
        <p:spPr>
          <a:xfrm>
            <a:off x="760780" y="1752600"/>
            <a:ext cx="7877747" cy="3848100"/>
          </a:xfrm>
          <a:prstGeom prst="rect">
            <a:avLst/>
          </a:prstGeom>
          <a:noFill/>
        </p:spPr>
        <p:txBody>
          <a:bodyPr vert="horz" lIns="68580" tIns="34290" rIns="68580" bIns="34290" rtlCol="0">
            <a:normAutofit fontScale="77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defRPr/>
            </a:pPr>
            <a:r>
              <a:rPr lang="en-US" sz="4000" dirty="0">
                <a:latin typeface="Arial" panose="020B0604020202020204" pitchFamily="34" charset="0"/>
                <a:cs typeface="Arial" panose="020B0604020202020204" pitchFamily="34" charset="0"/>
              </a:rPr>
              <a:t>A substantiated case finding results in the </a:t>
            </a:r>
            <a:r>
              <a:rPr lang="en-US" sz="4000" b="1" dirty="0">
                <a:solidFill>
                  <a:srgbClr val="313942"/>
                </a:solidFill>
                <a:latin typeface="Arial" panose="020B0604020202020204" pitchFamily="34" charset="0"/>
                <a:cs typeface="Arial" panose="020B0604020202020204" pitchFamily="34" charset="0"/>
              </a:rPr>
              <a:t>perpetrator’s name being placed on the Kansas Child Abuse/Neglect Central Registry</a:t>
            </a:r>
            <a:r>
              <a:rPr lang="en-US" sz="4000" dirty="0">
                <a:solidFill>
                  <a:srgbClr val="313942"/>
                </a:solidFill>
                <a:latin typeface="Arial" panose="020B0604020202020204" pitchFamily="34" charset="0"/>
                <a:cs typeface="Arial" panose="020B0604020202020204" pitchFamily="34" charset="0"/>
              </a:rPr>
              <a:t>. </a:t>
            </a:r>
            <a:r>
              <a:rPr lang="en-US" sz="4000" dirty="0">
                <a:latin typeface="Arial" panose="020B0604020202020204" pitchFamily="34" charset="0"/>
                <a:cs typeface="Arial" panose="020B0604020202020204" pitchFamily="34" charset="0"/>
              </a:rPr>
              <a:t>The perpetrator is not permitted to reside, work or regularly volunteer in a Kansas Department of Health and Environment or DCF Foster Care and Residential Licensing regulated child care or residential facility.</a:t>
            </a:r>
          </a:p>
        </p:txBody>
      </p:sp>
    </p:spTree>
    <p:extLst>
      <p:ext uri="{BB962C8B-B14F-4D97-AF65-F5344CB8AC3E}">
        <p14:creationId xmlns:p14="http://schemas.microsoft.com/office/powerpoint/2010/main" val="4478227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idx="1"/>
          </p:nvPr>
        </p:nvSpPr>
        <p:spPr>
          <a:noFill/>
        </p:spPr>
        <p:txBody>
          <a:bodyPr/>
          <a:lstStyle/>
          <a:p>
            <a:pPr algn="l">
              <a:lnSpc>
                <a:spcPct val="100000"/>
              </a:lnSpc>
              <a:defRPr/>
            </a:pPr>
            <a:endParaRPr lang="en-US" altLang="en-US" sz="2100" dirty="0">
              <a:solidFill>
                <a:srgbClr val="4B4B4B"/>
              </a:solidFill>
              <a:latin typeface="Arial" panose="020B0604020202020204" pitchFamily="34" charset="0"/>
              <a:cs typeface="Arial" panose="020B0604020202020204" pitchFamily="34" charset="0"/>
            </a:endParaRPr>
          </a:p>
          <a:p>
            <a:pPr algn="l"/>
            <a:endParaRPr lang="en-US" dirty="0">
              <a:latin typeface="Arial" panose="020B0604020202020204" pitchFamily="34" charset="0"/>
              <a:cs typeface="Arial" panose="020B0604020202020204" pitchFamily="34" charset="0"/>
            </a:endParaRPr>
          </a:p>
        </p:txBody>
      </p:sp>
      <p:sp>
        <p:nvSpPr>
          <p:cNvPr id="2" name="Title 1"/>
          <p:cNvSpPr>
            <a:spLocks noGrp="1"/>
          </p:cNvSpPr>
          <p:nvPr>
            <p:ph type="ctrTitle"/>
          </p:nvPr>
        </p:nvSpPr>
        <p:spPr/>
        <p:txBody>
          <a:bodyPr>
            <a:noAutofit/>
          </a:bodyPr>
          <a:lstStyle/>
          <a:p>
            <a:r>
              <a:rPr lang="en-US" sz="3800" dirty="0"/>
              <a:t>ASSESSMENT AND PREVENTION</a:t>
            </a:r>
            <a:endParaRPr lang="en-US" sz="3800" b="1" dirty="0">
              <a:solidFill>
                <a:schemeClr val="bg1"/>
              </a:solidFill>
            </a:endParaRPr>
          </a:p>
        </p:txBody>
      </p:sp>
      <p:sp>
        <p:nvSpPr>
          <p:cNvPr id="4" name="Text Placeholder 3">
            <a:extLst>
              <a:ext uri="{FF2B5EF4-FFF2-40B4-BE49-F238E27FC236}">
                <a16:creationId xmlns:a16="http://schemas.microsoft.com/office/drawing/2014/main" id="{E648064F-FE3E-468F-81BF-07C60EBB4A11}"/>
              </a:ext>
            </a:extLst>
          </p:cNvPr>
          <p:cNvSpPr>
            <a:spLocks noGrp="1"/>
          </p:cNvSpPr>
          <p:nvPr>
            <p:ph type="body" sz="quarter" idx="10"/>
          </p:nvPr>
        </p:nvSpPr>
        <p:spPr/>
        <p:txBody>
          <a:bodyPr/>
          <a:lstStyle/>
          <a:p>
            <a:r>
              <a:rPr lang="en-US" dirty="0"/>
              <a:t>DCF CENTRAL REGISTRY</a:t>
            </a:r>
          </a:p>
        </p:txBody>
      </p:sp>
      <p:sp>
        <p:nvSpPr>
          <p:cNvPr id="6" name="Text Placeholder 5">
            <a:extLst>
              <a:ext uri="{FF2B5EF4-FFF2-40B4-BE49-F238E27FC236}">
                <a16:creationId xmlns:a16="http://schemas.microsoft.com/office/drawing/2014/main" id="{0DA75098-D07E-4B96-B7A4-0471B436E8D0}"/>
              </a:ext>
            </a:extLst>
          </p:cNvPr>
          <p:cNvSpPr>
            <a:spLocks noGrp="1"/>
          </p:cNvSpPr>
          <p:nvPr>
            <p:ph type="body" sz="quarter" idx="11"/>
          </p:nvPr>
        </p:nvSpPr>
        <p:spPr/>
        <p:txBody>
          <a:bodyPr/>
          <a:lstStyle/>
          <a:p>
            <a:endParaRPr lang="en-US"/>
          </a:p>
        </p:txBody>
      </p:sp>
      <p:sp>
        <p:nvSpPr>
          <p:cNvPr id="5" name="Title 1"/>
          <p:cNvSpPr txBox="1">
            <a:spLocks/>
          </p:cNvSpPr>
          <p:nvPr/>
        </p:nvSpPr>
        <p:spPr>
          <a:xfrm>
            <a:off x="520118" y="1484989"/>
            <a:ext cx="6858000" cy="460733"/>
          </a:xfrm>
          <a:prstGeom prst="rect">
            <a:avLst/>
          </a:prstGeom>
        </p:spPr>
        <p:txBody>
          <a:bodyPr vert="horz" lIns="68580" tIns="34290" rIns="68580" bIns="3429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2250" dirty="0">
                <a:solidFill>
                  <a:schemeClr val="bg1"/>
                </a:solidFill>
              </a:rPr>
              <a:t>MANDATED REPORTERS</a:t>
            </a:r>
          </a:p>
        </p:txBody>
      </p:sp>
      <p:sp>
        <p:nvSpPr>
          <p:cNvPr id="7" name="Subtitle 2"/>
          <p:cNvSpPr txBox="1">
            <a:spLocks/>
          </p:cNvSpPr>
          <p:nvPr/>
        </p:nvSpPr>
        <p:spPr>
          <a:xfrm>
            <a:off x="760780" y="1752600"/>
            <a:ext cx="7877747" cy="3848100"/>
          </a:xfrm>
          <a:prstGeom prst="rect">
            <a:avLst/>
          </a:prstGeom>
          <a:noFill/>
        </p:spPr>
        <p:txBody>
          <a:bodyPr vert="horz" lIns="68580" tIns="34290" rIns="68580" bIns="3429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defRPr/>
            </a:pPr>
            <a:r>
              <a:rPr lang="en-US" sz="3200" b="1" dirty="0">
                <a:solidFill>
                  <a:srgbClr val="313942"/>
                </a:solidFill>
                <a:latin typeface="Arial" panose="020B0604020202020204" pitchFamily="34" charset="0"/>
                <a:cs typeface="Arial" panose="020B0604020202020204" pitchFamily="34" charset="0"/>
              </a:rPr>
              <a:t>Purpose of the Central Registry:</a:t>
            </a:r>
          </a:p>
          <a:p>
            <a:pPr marL="457200" indent="-457200" algn="l">
              <a:lnSpc>
                <a:spcPct val="100000"/>
              </a:lnSpc>
              <a:buFont typeface="Arial" panose="020B0604020202020204" pitchFamily="34" charset="0"/>
              <a:buChar char="•"/>
              <a:defRPr/>
            </a:pPr>
            <a:r>
              <a:rPr lang="en-US" sz="2800" dirty="0">
                <a:latin typeface="Arial" panose="020B0604020202020204" pitchFamily="34" charset="0"/>
                <a:cs typeface="Arial" panose="020B0604020202020204" pitchFamily="34" charset="0"/>
              </a:rPr>
              <a:t>Prevent anyone substantiated from working, residing or regularly volunteering in a facility licensed by KDHE or DCF Foster Care and Residential Licensing</a:t>
            </a:r>
          </a:p>
        </p:txBody>
      </p:sp>
    </p:spTree>
    <p:extLst>
      <p:ext uri="{BB962C8B-B14F-4D97-AF65-F5344CB8AC3E}">
        <p14:creationId xmlns:p14="http://schemas.microsoft.com/office/powerpoint/2010/main" val="131575851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idx="1"/>
          </p:nvPr>
        </p:nvSpPr>
        <p:spPr>
          <a:noFill/>
        </p:spPr>
        <p:txBody>
          <a:bodyPr/>
          <a:lstStyle/>
          <a:p>
            <a:pPr algn="l">
              <a:lnSpc>
                <a:spcPct val="100000"/>
              </a:lnSpc>
              <a:defRPr/>
            </a:pPr>
            <a:endParaRPr lang="en-US" altLang="en-US" sz="2100" dirty="0">
              <a:solidFill>
                <a:srgbClr val="4B4B4B"/>
              </a:solidFill>
              <a:latin typeface="Arial" panose="020B0604020202020204" pitchFamily="34" charset="0"/>
              <a:cs typeface="Arial" panose="020B0604020202020204" pitchFamily="34" charset="0"/>
            </a:endParaRPr>
          </a:p>
          <a:p>
            <a:pPr algn="l"/>
            <a:endParaRPr lang="en-US" dirty="0">
              <a:latin typeface="Arial" panose="020B0604020202020204" pitchFamily="34" charset="0"/>
              <a:cs typeface="Arial" panose="020B0604020202020204" pitchFamily="34" charset="0"/>
            </a:endParaRPr>
          </a:p>
        </p:txBody>
      </p:sp>
      <p:sp>
        <p:nvSpPr>
          <p:cNvPr id="2" name="Title 1"/>
          <p:cNvSpPr>
            <a:spLocks noGrp="1"/>
          </p:cNvSpPr>
          <p:nvPr>
            <p:ph type="ctrTitle"/>
          </p:nvPr>
        </p:nvSpPr>
        <p:spPr/>
        <p:txBody>
          <a:bodyPr>
            <a:noAutofit/>
          </a:bodyPr>
          <a:lstStyle/>
          <a:p>
            <a:r>
              <a:rPr lang="en-US" sz="3800" dirty="0"/>
              <a:t>ASSESSMENT AND PREVENTION</a:t>
            </a:r>
            <a:endParaRPr lang="en-US" sz="3800" dirty="0">
              <a:solidFill>
                <a:schemeClr val="bg1"/>
              </a:solidFill>
            </a:endParaRPr>
          </a:p>
        </p:txBody>
      </p:sp>
      <p:sp>
        <p:nvSpPr>
          <p:cNvPr id="4" name="Text Placeholder 3">
            <a:extLst>
              <a:ext uri="{FF2B5EF4-FFF2-40B4-BE49-F238E27FC236}">
                <a16:creationId xmlns:a16="http://schemas.microsoft.com/office/drawing/2014/main" id="{B2C43306-7F2D-4C0E-982C-3332FF3FEA05}"/>
              </a:ext>
            </a:extLst>
          </p:cNvPr>
          <p:cNvSpPr>
            <a:spLocks noGrp="1"/>
          </p:cNvSpPr>
          <p:nvPr>
            <p:ph type="body" sz="quarter" idx="10"/>
          </p:nvPr>
        </p:nvSpPr>
        <p:spPr/>
        <p:txBody>
          <a:bodyPr/>
          <a:lstStyle/>
          <a:p>
            <a:r>
              <a:rPr lang="en-US" dirty="0"/>
              <a:t>CENTRAL REGISTRY CHECK</a:t>
            </a:r>
          </a:p>
        </p:txBody>
      </p:sp>
      <p:sp>
        <p:nvSpPr>
          <p:cNvPr id="6" name="Text Placeholder 5">
            <a:extLst>
              <a:ext uri="{FF2B5EF4-FFF2-40B4-BE49-F238E27FC236}">
                <a16:creationId xmlns:a16="http://schemas.microsoft.com/office/drawing/2014/main" id="{167F1D16-CF98-4330-A833-9A85461DCE99}"/>
              </a:ext>
            </a:extLst>
          </p:cNvPr>
          <p:cNvSpPr>
            <a:spLocks noGrp="1"/>
          </p:cNvSpPr>
          <p:nvPr>
            <p:ph type="body" sz="quarter" idx="11"/>
          </p:nvPr>
        </p:nvSpPr>
        <p:spPr/>
        <p:txBody>
          <a:bodyPr/>
          <a:lstStyle/>
          <a:p>
            <a:endParaRPr lang="en-US"/>
          </a:p>
        </p:txBody>
      </p:sp>
      <p:sp>
        <p:nvSpPr>
          <p:cNvPr id="5" name="Title 1"/>
          <p:cNvSpPr txBox="1">
            <a:spLocks/>
          </p:cNvSpPr>
          <p:nvPr/>
        </p:nvSpPr>
        <p:spPr>
          <a:xfrm>
            <a:off x="520118" y="1484989"/>
            <a:ext cx="6858000" cy="460733"/>
          </a:xfrm>
          <a:prstGeom prst="rect">
            <a:avLst/>
          </a:prstGeom>
        </p:spPr>
        <p:txBody>
          <a:bodyPr vert="horz" lIns="68580" tIns="34290" rIns="68580" bIns="3429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2250" dirty="0">
                <a:solidFill>
                  <a:schemeClr val="bg1"/>
                </a:solidFill>
              </a:rPr>
              <a:t>MANDATED REPORTERS</a:t>
            </a:r>
          </a:p>
        </p:txBody>
      </p:sp>
      <p:sp>
        <p:nvSpPr>
          <p:cNvPr id="7" name="Subtitle 2"/>
          <p:cNvSpPr txBox="1">
            <a:spLocks/>
          </p:cNvSpPr>
          <p:nvPr/>
        </p:nvSpPr>
        <p:spPr>
          <a:xfrm>
            <a:off x="760780" y="1945722"/>
            <a:ext cx="7598465" cy="3225293"/>
          </a:xfrm>
          <a:prstGeom prst="rect">
            <a:avLst/>
          </a:prstGeom>
          <a:noFill/>
        </p:spPr>
        <p:txBody>
          <a:bodyPr vert="horz" lIns="68580" tIns="34290" rIns="68580" bIns="3429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514350" indent="-514350" algn="l">
              <a:lnSpc>
                <a:spcPct val="100000"/>
              </a:lnSpc>
              <a:buFont typeface="Arial" panose="020B0604020202020204" pitchFamily="34" charset="0"/>
              <a:buChar char="•"/>
              <a:defRPr/>
            </a:pPr>
            <a:r>
              <a:rPr lang="en-US" dirty="0">
                <a:latin typeface="Arial" panose="020B0604020202020204" pitchFamily="34" charset="0"/>
                <a:cs typeface="Arial" panose="020B0604020202020204" pitchFamily="34" charset="0"/>
              </a:rPr>
              <a:t>Statute allows any agency/organization to submit a Registry Check on their employees, volunteers or other persons involved with their agencies. This is also available to any individual wishing to know if their name is on the Registry.</a:t>
            </a:r>
          </a:p>
          <a:p>
            <a:pPr marL="514350" indent="-514350" algn="l">
              <a:lnSpc>
                <a:spcPct val="100000"/>
              </a:lnSpc>
              <a:buFont typeface="Arial" panose="020B0604020202020204" pitchFamily="34" charset="0"/>
              <a:buChar char="•"/>
              <a:defRPr/>
            </a:pPr>
            <a:r>
              <a:rPr lang="en-US" dirty="0">
                <a:latin typeface="Arial" panose="020B0604020202020204" pitchFamily="34" charset="0"/>
                <a:cs typeface="Arial" panose="020B0604020202020204" pitchFamily="34" charset="0"/>
              </a:rPr>
              <a:t>DCF must have a signed Release of Information form before a request for a Registry Check can be processed</a:t>
            </a:r>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6464518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idx="1"/>
          </p:nvPr>
        </p:nvSpPr>
        <p:spPr>
          <a:noFill/>
        </p:spPr>
        <p:txBody>
          <a:bodyPr/>
          <a:lstStyle/>
          <a:p>
            <a:pPr algn="l">
              <a:lnSpc>
                <a:spcPct val="100000"/>
              </a:lnSpc>
              <a:defRPr/>
            </a:pPr>
            <a:endParaRPr lang="en-US" altLang="en-US" sz="2100" dirty="0">
              <a:solidFill>
                <a:srgbClr val="4B4B4B"/>
              </a:solidFill>
              <a:latin typeface="Arial" panose="020B0604020202020204" pitchFamily="34" charset="0"/>
              <a:cs typeface="Arial" panose="020B0604020202020204" pitchFamily="34" charset="0"/>
            </a:endParaRPr>
          </a:p>
          <a:p>
            <a:pPr algn="l"/>
            <a:endParaRPr lang="en-US" dirty="0">
              <a:latin typeface="Arial" panose="020B0604020202020204" pitchFamily="34" charset="0"/>
              <a:cs typeface="Arial" panose="020B0604020202020204" pitchFamily="34" charset="0"/>
            </a:endParaRPr>
          </a:p>
        </p:txBody>
      </p:sp>
      <p:sp>
        <p:nvSpPr>
          <p:cNvPr id="2" name="Title 1"/>
          <p:cNvSpPr>
            <a:spLocks noGrp="1"/>
          </p:cNvSpPr>
          <p:nvPr>
            <p:ph type="ctrTitle"/>
          </p:nvPr>
        </p:nvSpPr>
        <p:spPr/>
        <p:txBody>
          <a:bodyPr>
            <a:noAutofit/>
          </a:bodyPr>
          <a:lstStyle/>
          <a:p>
            <a:r>
              <a:rPr lang="en-US" sz="3800" dirty="0"/>
              <a:t>ASSESSMENT AND PREVENTION</a:t>
            </a:r>
            <a:endParaRPr lang="en-US" sz="3800" b="1" dirty="0">
              <a:solidFill>
                <a:schemeClr val="bg1"/>
              </a:solidFill>
            </a:endParaRPr>
          </a:p>
        </p:txBody>
      </p:sp>
      <p:sp>
        <p:nvSpPr>
          <p:cNvPr id="4" name="Text Placeholder 3">
            <a:extLst>
              <a:ext uri="{FF2B5EF4-FFF2-40B4-BE49-F238E27FC236}">
                <a16:creationId xmlns:a16="http://schemas.microsoft.com/office/drawing/2014/main" id="{46F69BEB-9B3F-4153-9131-DBB42F0BEB7F}"/>
              </a:ext>
            </a:extLst>
          </p:cNvPr>
          <p:cNvSpPr>
            <a:spLocks noGrp="1"/>
          </p:cNvSpPr>
          <p:nvPr>
            <p:ph type="body" sz="quarter" idx="10"/>
          </p:nvPr>
        </p:nvSpPr>
        <p:spPr/>
        <p:txBody>
          <a:bodyPr/>
          <a:lstStyle/>
          <a:p>
            <a:r>
              <a:rPr lang="en-US" dirty="0"/>
              <a:t>AGENCY GOAL</a:t>
            </a:r>
          </a:p>
        </p:txBody>
      </p:sp>
      <p:sp>
        <p:nvSpPr>
          <p:cNvPr id="6" name="Text Placeholder 5">
            <a:extLst>
              <a:ext uri="{FF2B5EF4-FFF2-40B4-BE49-F238E27FC236}">
                <a16:creationId xmlns:a16="http://schemas.microsoft.com/office/drawing/2014/main" id="{CFA66516-F987-49E2-A6E4-39E0AA54EDE3}"/>
              </a:ext>
            </a:extLst>
          </p:cNvPr>
          <p:cNvSpPr>
            <a:spLocks noGrp="1"/>
          </p:cNvSpPr>
          <p:nvPr>
            <p:ph type="body" sz="quarter" idx="11"/>
          </p:nvPr>
        </p:nvSpPr>
        <p:spPr/>
        <p:txBody>
          <a:bodyPr/>
          <a:lstStyle/>
          <a:p>
            <a:endParaRPr lang="en-US"/>
          </a:p>
        </p:txBody>
      </p:sp>
      <p:sp>
        <p:nvSpPr>
          <p:cNvPr id="5" name="Title 1"/>
          <p:cNvSpPr txBox="1">
            <a:spLocks/>
          </p:cNvSpPr>
          <p:nvPr/>
        </p:nvSpPr>
        <p:spPr>
          <a:xfrm>
            <a:off x="520118" y="1484989"/>
            <a:ext cx="6858000" cy="460733"/>
          </a:xfrm>
          <a:prstGeom prst="rect">
            <a:avLst/>
          </a:prstGeom>
        </p:spPr>
        <p:txBody>
          <a:bodyPr vert="horz" lIns="68580" tIns="34290" rIns="68580" bIns="3429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2250" dirty="0">
                <a:solidFill>
                  <a:schemeClr val="bg1"/>
                </a:solidFill>
              </a:rPr>
              <a:t>MANDATED REPORTERS</a:t>
            </a:r>
          </a:p>
        </p:txBody>
      </p:sp>
      <p:sp>
        <p:nvSpPr>
          <p:cNvPr id="7" name="Subtitle 2"/>
          <p:cNvSpPr txBox="1">
            <a:spLocks/>
          </p:cNvSpPr>
          <p:nvPr/>
        </p:nvSpPr>
        <p:spPr>
          <a:xfrm>
            <a:off x="772767" y="2091859"/>
            <a:ext cx="7598465" cy="3225293"/>
          </a:xfrm>
          <a:prstGeom prst="rect">
            <a:avLst/>
          </a:prstGeom>
          <a:noFill/>
        </p:spPr>
        <p:txBody>
          <a:bodyPr vert="horz" lIns="68580" tIns="34290" rIns="68580" bIns="3429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defRPr/>
            </a:pPr>
            <a:r>
              <a:rPr lang="en-US" sz="4400" dirty="0">
                <a:solidFill>
                  <a:srgbClr val="313942"/>
                </a:solidFill>
                <a:latin typeface="Arial" panose="020B0604020202020204" pitchFamily="34" charset="0"/>
                <a:cs typeface="Arial" panose="020B0604020202020204" pitchFamily="34" charset="0"/>
              </a:rPr>
              <a:t>DCF’s goal is always to keep families together, whenever this is safely possible</a:t>
            </a:r>
            <a:endParaRPr lang="en-US" sz="1400" dirty="0">
              <a:solidFill>
                <a:srgbClr val="31394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3732646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idx="1"/>
          </p:nvPr>
        </p:nvSpPr>
        <p:spPr>
          <a:noFill/>
        </p:spPr>
        <p:txBody>
          <a:bodyPr/>
          <a:lstStyle/>
          <a:p>
            <a:pPr algn="l">
              <a:lnSpc>
                <a:spcPct val="100000"/>
              </a:lnSpc>
              <a:defRPr/>
            </a:pPr>
            <a:endParaRPr lang="en-US" altLang="en-US" sz="2100" dirty="0">
              <a:solidFill>
                <a:srgbClr val="4B4B4B"/>
              </a:solidFill>
              <a:latin typeface="Arial" panose="020B0604020202020204" pitchFamily="34" charset="0"/>
              <a:cs typeface="Arial" panose="020B0604020202020204" pitchFamily="34" charset="0"/>
            </a:endParaRPr>
          </a:p>
          <a:p>
            <a:pPr algn="l"/>
            <a:endParaRPr lang="en-US" dirty="0">
              <a:latin typeface="Arial" panose="020B0604020202020204" pitchFamily="34" charset="0"/>
              <a:cs typeface="Arial" panose="020B0604020202020204" pitchFamily="34" charset="0"/>
            </a:endParaRPr>
          </a:p>
        </p:txBody>
      </p:sp>
      <p:sp>
        <p:nvSpPr>
          <p:cNvPr id="2" name="Title 1"/>
          <p:cNvSpPr>
            <a:spLocks noGrp="1"/>
          </p:cNvSpPr>
          <p:nvPr>
            <p:ph type="ctrTitle"/>
          </p:nvPr>
        </p:nvSpPr>
        <p:spPr/>
        <p:txBody>
          <a:bodyPr>
            <a:noAutofit/>
          </a:bodyPr>
          <a:lstStyle/>
          <a:p>
            <a:pPr algn="l"/>
            <a:r>
              <a:rPr lang="en-US" dirty="0">
                <a:solidFill>
                  <a:schemeClr val="bg1"/>
                </a:solidFill>
              </a:rPr>
              <a:t>WEBSITES OF INTEREST</a:t>
            </a:r>
          </a:p>
        </p:txBody>
      </p:sp>
      <p:sp>
        <p:nvSpPr>
          <p:cNvPr id="4" name="Text Placeholder 3">
            <a:extLst>
              <a:ext uri="{FF2B5EF4-FFF2-40B4-BE49-F238E27FC236}">
                <a16:creationId xmlns:a16="http://schemas.microsoft.com/office/drawing/2014/main" id="{694AFE4E-C2CD-44BC-A061-519A09D2E40E}"/>
              </a:ext>
            </a:extLst>
          </p:cNvPr>
          <p:cNvSpPr>
            <a:spLocks noGrp="1"/>
          </p:cNvSpPr>
          <p:nvPr>
            <p:ph type="body" sz="quarter" idx="10"/>
          </p:nvPr>
        </p:nvSpPr>
        <p:spPr/>
        <p:txBody>
          <a:bodyPr/>
          <a:lstStyle/>
          <a:p>
            <a:endParaRPr lang="en-US"/>
          </a:p>
        </p:txBody>
      </p:sp>
      <p:sp>
        <p:nvSpPr>
          <p:cNvPr id="6" name="Text Placeholder 5">
            <a:extLst>
              <a:ext uri="{FF2B5EF4-FFF2-40B4-BE49-F238E27FC236}">
                <a16:creationId xmlns:a16="http://schemas.microsoft.com/office/drawing/2014/main" id="{534C5326-330A-44BC-8385-B1A433ADE585}"/>
              </a:ext>
            </a:extLst>
          </p:cNvPr>
          <p:cNvSpPr>
            <a:spLocks noGrp="1"/>
          </p:cNvSpPr>
          <p:nvPr>
            <p:ph type="body" sz="quarter" idx="11"/>
          </p:nvPr>
        </p:nvSpPr>
        <p:spPr/>
        <p:txBody>
          <a:bodyPr/>
          <a:lstStyle/>
          <a:p>
            <a:endParaRPr lang="en-US"/>
          </a:p>
        </p:txBody>
      </p:sp>
      <p:sp>
        <p:nvSpPr>
          <p:cNvPr id="5" name="Title 1"/>
          <p:cNvSpPr txBox="1">
            <a:spLocks/>
          </p:cNvSpPr>
          <p:nvPr/>
        </p:nvSpPr>
        <p:spPr>
          <a:xfrm>
            <a:off x="520118" y="1484989"/>
            <a:ext cx="6858000" cy="460733"/>
          </a:xfrm>
          <a:prstGeom prst="rect">
            <a:avLst/>
          </a:prstGeom>
        </p:spPr>
        <p:txBody>
          <a:bodyPr vert="horz" lIns="68580" tIns="34290" rIns="68580" bIns="3429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2250" dirty="0">
                <a:solidFill>
                  <a:schemeClr val="bg1"/>
                </a:solidFill>
              </a:rPr>
              <a:t>MANDATED REPORTERS</a:t>
            </a:r>
          </a:p>
        </p:txBody>
      </p:sp>
      <p:sp>
        <p:nvSpPr>
          <p:cNvPr id="7" name="Subtitle 2"/>
          <p:cNvSpPr txBox="1">
            <a:spLocks/>
          </p:cNvSpPr>
          <p:nvPr/>
        </p:nvSpPr>
        <p:spPr>
          <a:xfrm>
            <a:off x="1055069" y="2266966"/>
            <a:ext cx="7598465" cy="3225293"/>
          </a:xfrm>
          <a:prstGeom prst="rect">
            <a:avLst/>
          </a:prstGeom>
          <a:noFill/>
        </p:spPr>
        <p:txBody>
          <a:bodyPr vert="horz" lIns="68580" tIns="34290" rIns="68580" bIns="3429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defRPr/>
            </a:pPr>
            <a:r>
              <a:rPr lang="en-US" sz="3600" b="1" dirty="0">
                <a:solidFill>
                  <a:srgbClr val="313942"/>
                </a:solidFill>
                <a:latin typeface="Arial" panose="020B0604020202020204" pitchFamily="34" charset="0"/>
                <a:cs typeface="Arial" panose="020B0604020202020204" pitchFamily="34" charset="0"/>
              </a:rPr>
              <a:t>DCF Policy and Procedure Manual</a:t>
            </a:r>
          </a:p>
          <a:p>
            <a:pPr algn="l">
              <a:lnSpc>
                <a:spcPct val="100000"/>
              </a:lnSpc>
              <a:defRPr/>
            </a:pPr>
            <a:r>
              <a:rPr lang="en-US" sz="2250" dirty="0">
                <a:solidFill>
                  <a:srgbClr val="313942"/>
                </a:solidFill>
                <a:latin typeface="Arial" panose="020B0604020202020204" pitchFamily="34" charset="0"/>
                <a:cs typeface="Arial" panose="020B0604020202020204" pitchFamily="34" charset="0"/>
              </a:rPr>
              <a:t>www.dcf.ks.gov/services/PPS/Pages/CPSReports.aspx</a:t>
            </a:r>
          </a:p>
          <a:p>
            <a:pPr algn="l">
              <a:lnSpc>
                <a:spcPct val="100000"/>
              </a:lnSpc>
              <a:defRPr/>
            </a:pPr>
            <a:endParaRPr lang="en-US" sz="2250" dirty="0">
              <a:solidFill>
                <a:srgbClr val="313942"/>
              </a:solidFill>
              <a:latin typeface="Arial" panose="020B0604020202020204" pitchFamily="34" charset="0"/>
              <a:cs typeface="Arial" panose="020B0604020202020204" pitchFamily="34" charset="0"/>
            </a:endParaRPr>
          </a:p>
          <a:p>
            <a:pPr algn="l">
              <a:lnSpc>
                <a:spcPct val="100000"/>
              </a:lnSpc>
              <a:defRPr/>
            </a:pPr>
            <a:r>
              <a:rPr lang="en-US" sz="3000" b="1" dirty="0">
                <a:solidFill>
                  <a:srgbClr val="313942"/>
                </a:solidFill>
                <a:latin typeface="Arial" panose="020B0604020202020204" pitchFamily="34" charset="0"/>
                <a:cs typeface="Arial" panose="020B0604020202020204" pitchFamily="34" charset="0"/>
              </a:rPr>
              <a:t>Kansas Statutes Annotated (definitions)</a:t>
            </a:r>
          </a:p>
          <a:p>
            <a:pPr algn="l">
              <a:lnSpc>
                <a:spcPct val="100000"/>
              </a:lnSpc>
              <a:defRPr/>
            </a:pPr>
            <a:r>
              <a:rPr lang="en-US" sz="2250" dirty="0">
                <a:solidFill>
                  <a:srgbClr val="313942"/>
                </a:solidFill>
                <a:latin typeface="Arial" panose="020B0604020202020204" pitchFamily="34" charset="0"/>
                <a:cs typeface="Arial" panose="020B0604020202020204" pitchFamily="34" charset="0"/>
              </a:rPr>
              <a:t>www.kslegislature.org </a:t>
            </a:r>
          </a:p>
        </p:txBody>
      </p:sp>
    </p:spTree>
    <p:extLst>
      <p:ext uri="{BB962C8B-B14F-4D97-AF65-F5344CB8AC3E}">
        <p14:creationId xmlns:p14="http://schemas.microsoft.com/office/powerpoint/2010/main" val="338299176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idx="1"/>
          </p:nvPr>
        </p:nvSpPr>
        <p:spPr>
          <a:noFill/>
        </p:spPr>
        <p:txBody>
          <a:bodyPr/>
          <a:lstStyle/>
          <a:p>
            <a:pPr algn="l">
              <a:lnSpc>
                <a:spcPct val="100000"/>
              </a:lnSpc>
              <a:defRPr/>
            </a:pPr>
            <a:endParaRPr lang="en-US" altLang="en-US" sz="2100" dirty="0">
              <a:solidFill>
                <a:srgbClr val="4B4B4B"/>
              </a:solidFill>
              <a:latin typeface="Arial" panose="020B0604020202020204" pitchFamily="34" charset="0"/>
              <a:cs typeface="Arial" panose="020B0604020202020204" pitchFamily="34" charset="0"/>
            </a:endParaRPr>
          </a:p>
          <a:p>
            <a:pPr algn="l"/>
            <a:endParaRPr lang="en-US" dirty="0">
              <a:latin typeface="Arial" panose="020B0604020202020204" pitchFamily="34" charset="0"/>
              <a:cs typeface="Arial" panose="020B0604020202020204" pitchFamily="34" charset="0"/>
            </a:endParaRPr>
          </a:p>
        </p:txBody>
      </p:sp>
      <p:sp>
        <p:nvSpPr>
          <p:cNvPr id="2" name="Title 1"/>
          <p:cNvSpPr>
            <a:spLocks noGrp="1"/>
          </p:cNvSpPr>
          <p:nvPr>
            <p:ph type="ctrTitle"/>
          </p:nvPr>
        </p:nvSpPr>
        <p:spPr/>
        <p:txBody>
          <a:bodyPr>
            <a:noAutofit/>
          </a:bodyPr>
          <a:lstStyle/>
          <a:p>
            <a:pPr algn="l"/>
            <a:r>
              <a:rPr lang="en-US" dirty="0">
                <a:solidFill>
                  <a:schemeClr val="bg1"/>
                </a:solidFill>
              </a:rPr>
              <a:t>THANK YOU!</a:t>
            </a:r>
          </a:p>
        </p:txBody>
      </p:sp>
      <p:sp>
        <p:nvSpPr>
          <p:cNvPr id="4" name="Text Placeholder 3">
            <a:extLst>
              <a:ext uri="{FF2B5EF4-FFF2-40B4-BE49-F238E27FC236}">
                <a16:creationId xmlns:a16="http://schemas.microsoft.com/office/drawing/2014/main" id="{E887D72A-7EE5-42BC-87C3-732BF907E222}"/>
              </a:ext>
            </a:extLst>
          </p:cNvPr>
          <p:cNvSpPr>
            <a:spLocks noGrp="1"/>
          </p:cNvSpPr>
          <p:nvPr>
            <p:ph type="body" sz="quarter" idx="10"/>
          </p:nvPr>
        </p:nvSpPr>
        <p:spPr/>
        <p:txBody>
          <a:bodyPr/>
          <a:lstStyle/>
          <a:p>
            <a:endParaRPr lang="en-US"/>
          </a:p>
        </p:txBody>
      </p:sp>
      <p:sp>
        <p:nvSpPr>
          <p:cNvPr id="6" name="Text Placeholder 5">
            <a:extLst>
              <a:ext uri="{FF2B5EF4-FFF2-40B4-BE49-F238E27FC236}">
                <a16:creationId xmlns:a16="http://schemas.microsoft.com/office/drawing/2014/main" id="{2C79F7D0-96F5-41B2-88CE-A0168243234E}"/>
              </a:ext>
            </a:extLst>
          </p:cNvPr>
          <p:cNvSpPr>
            <a:spLocks noGrp="1"/>
          </p:cNvSpPr>
          <p:nvPr>
            <p:ph type="body" sz="quarter" idx="11"/>
          </p:nvPr>
        </p:nvSpPr>
        <p:spPr/>
        <p:txBody>
          <a:bodyPr/>
          <a:lstStyle/>
          <a:p>
            <a:endParaRPr lang="en-US"/>
          </a:p>
        </p:txBody>
      </p:sp>
      <p:sp>
        <p:nvSpPr>
          <p:cNvPr id="5" name="Title 1"/>
          <p:cNvSpPr txBox="1">
            <a:spLocks/>
          </p:cNvSpPr>
          <p:nvPr/>
        </p:nvSpPr>
        <p:spPr>
          <a:xfrm>
            <a:off x="520118" y="1484989"/>
            <a:ext cx="6858000" cy="460733"/>
          </a:xfrm>
          <a:prstGeom prst="rect">
            <a:avLst/>
          </a:prstGeom>
        </p:spPr>
        <p:txBody>
          <a:bodyPr vert="horz" lIns="68580" tIns="34290" rIns="68580" bIns="3429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2250" dirty="0">
                <a:solidFill>
                  <a:schemeClr val="bg1"/>
                </a:solidFill>
              </a:rPr>
              <a:t>MANDATED REPORTERS</a:t>
            </a:r>
          </a:p>
        </p:txBody>
      </p:sp>
      <p:sp>
        <p:nvSpPr>
          <p:cNvPr id="7" name="Subtitle 2"/>
          <p:cNvSpPr txBox="1">
            <a:spLocks/>
          </p:cNvSpPr>
          <p:nvPr/>
        </p:nvSpPr>
        <p:spPr>
          <a:xfrm>
            <a:off x="1055069" y="2266966"/>
            <a:ext cx="7598465" cy="3225293"/>
          </a:xfrm>
          <a:prstGeom prst="rect">
            <a:avLst/>
          </a:prstGeom>
          <a:noFill/>
        </p:spPr>
        <p:txBody>
          <a:bodyPr vert="horz" lIns="68580" tIns="34290" rIns="68580" bIns="3429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defRPr/>
            </a:pPr>
            <a:r>
              <a:rPr lang="en-US" sz="6000" b="1" dirty="0">
                <a:solidFill>
                  <a:srgbClr val="313942"/>
                </a:solidFill>
                <a:latin typeface="Arial" panose="020B0604020202020204" pitchFamily="34" charset="0"/>
                <a:cs typeface="Arial" panose="020B0604020202020204" pitchFamily="34" charset="0"/>
              </a:rPr>
              <a:t>Questions</a:t>
            </a:r>
          </a:p>
          <a:p>
            <a:pPr>
              <a:lnSpc>
                <a:spcPct val="100000"/>
              </a:lnSpc>
              <a:defRPr/>
            </a:pPr>
            <a:r>
              <a:rPr lang="en-US" sz="11250" b="1" dirty="0">
                <a:solidFill>
                  <a:srgbClr val="313942"/>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7954835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F698002-3566-469F-9526-8C94C3C1C2FE}"/>
              </a:ext>
            </a:extLst>
          </p:cNvPr>
          <p:cNvSpPr>
            <a:spLocks noGrp="1"/>
          </p:cNvSpPr>
          <p:nvPr>
            <p:ph idx="1"/>
          </p:nvPr>
        </p:nvSpPr>
        <p:spPr/>
        <p:txBody>
          <a:bodyPr/>
          <a:lstStyle/>
          <a:p>
            <a:pPr marL="0" indent="0">
              <a:lnSpc>
                <a:spcPct val="100000"/>
              </a:lnSpc>
              <a:buNone/>
              <a:defRPr/>
            </a:pPr>
            <a:r>
              <a:rPr lang="en-US" altLang="en-US" sz="4000" b="1" dirty="0">
                <a:solidFill>
                  <a:srgbClr val="4B4B4B"/>
                </a:solidFill>
                <a:latin typeface="Arial" panose="020B0604020202020204" pitchFamily="34" charset="0"/>
                <a:cs typeface="Arial" panose="020B0604020202020204" pitchFamily="34" charset="0"/>
              </a:rPr>
              <a:t>K.S.A 38-2223 </a:t>
            </a:r>
          </a:p>
          <a:p>
            <a:pPr marL="0" indent="0">
              <a:buNone/>
            </a:pPr>
            <a:r>
              <a:rPr lang="en-US" dirty="0">
                <a:latin typeface="Arial" panose="020B0604020202020204" pitchFamily="34" charset="0"/>
                <a:cs typeface="Arial" panose="020B0604020202020204" pitchFamily="34" charset="0"/>
              </a:rPr>
              <a:t>When any mandated reporter has reason to suspect that a person has been harmed as a result of physical, mental or emotional abuse, neglect, or sexual abuse, the person shall report the matter promptly to DCF and/or law enforcement.</a:t>
            </a:r>
          </a:p>
          <a:p>
            <a:endParaRPr lang="en-US" dirty="0"/>
          </a:p>
        </p:txBody>
      </p:sp>
      <p:sp>
        <p:nvSpPr>
          <p:cNvPr id="3" name="Title 2">
            <a:extLst>
              <a:ext uri="{FF2B5EF4-FFF2-40B4-BE49-F238E27FC236}">
                <a16:creationId xmlns:a16="http://schemas.microsoft.com/office/drawing/2014/main" id="{333EF669-3D14-4F59-964A-804AA33B789B}"/>
              </a:ext>
            </a:extLst>
          </p:cNvPr>
          <p:cNvSpPr>
            <a:spLocks noGrp="1"/>
          </p:cNvSpPr>
          <p:nvPr>
            <p:ph type="ctrTitle"/>
          </p:nvPr>
        </p:nvSpPr>
        <p:spPr/>
        <p:txBody>
          <a:bodyPr/>
          <a:lstStyle/>
          <a:p>
            <a:r>
              <a:rPr lang="en-US" dirty="0"/>
              <a:t>STATE STATUTE</a:t>
            </a:r>
          </a:p>
        </p:txBody>
      </p:sp>
      <p:sp>
        <p:nvSpPr>
          <p:cNvPr id="4" name="Text Placeholder 3">
            <a:extLst>
              <a:ext uri="{FF2B5EF4-FFF2-40B4-BE49-F238E27FC236}">
                <a16:creationId xmlns:a16="http://schemas.microsoft.com/office/drawing/2014/main" id="{218D804A-6E3E-411C-AD20-6E205ED2615D}"/>
              </a:ext>
            </a:extLst>
          </p:cNvPr>
          <p:cNvSpPr>
            <a:spLocks noGrp="1"/>
          </p:cNvSpPr>
          <p:nvPr>
            <p:ph type="body" sz="quarter" idx="10"/>
          </p:nvPr>
        </p:nvSpPr>
        <p:spPr/>
        <p:txBody>
          <a:bodyPr/>
          <a:lstStyle/>
          <a:p>
            <a:r>
              <a:rPr lang="en-US" dirty="0"/>
              <a:t>CHILD ABUSE AND NEGLECT</a:t>
            </a:r>
          </a:p>
          <a:p>
            <a:endParaRPr lang="en-US" dirty="0"/>
          </a:p>
        </p:txBody>
      </p:sp>
      <p:sp>
        <p:nvSpPr>
          <p:cNvPr id="5" name="Text Placeholder 4">
            <a:extLst>
              <a:ext uri="{FF2B5EF4-FFF2-40B4-BE49-F238E27FC236}">
                <a16:creationId xmlns:a16="http://schemas.microsoft.com/office/drawing/2014/main" id="{4E3F267C-A3DC-4F0C-A471-8021C38EBFC2}"/>
              </a:ext>
            </a:extLst>
          </p:cNvPr>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29825375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3ADB9B-9466-4A89-910C-B91B03A465EE}"/>
              </a:ext>
            </a:extLst>
          </p:cNvPr>
          <p:cNvSpPr>
            <a:spLocks noGrp="1"/>
          </p:cNvSpPr>
          <p:nvPr>
            <p:ph type="ctrTitle"/>
          </p:nvPr>
        </p:nvSpPr>
        <p:spPr/>
        <p:txBody>
          <a:bodyPr/>
          <a:lstStyle/>
          <a:p>
            <a:r>
              <a:rPr lang="en-US" dirty="0"/>
              <a:t>STATE STATUTE</a:t>
            </a:r>
          </a:p>
        </p:txBody>
      </p:sp>
      <p:sp>
        <p:nvSpPr>
          <p:cNvPr id="3" name="Content Placeholder 2">
            <a:extLst>
              <a:ext uri="{FF2B5EF4-FFF2-40B4-BE49-F238E27FC236}">
                <a16:creationId xmlns:a16="http://schemas.microsoft.com/office/drawing/2014/main" id="{82B5D6A4-B030-444D-9C11-CC51FB67D355}"/>
              </a:ext>
            </a:extLst>
          </p:cNvPr>
          <p:cNvSpPr>
            <a:spLocks noGrp="1"/>
          </p:cNvSpPr>
          <p:nvPr>
            <p:ph idx="1"/>
          </p:nvPr>
        </p:nvSpPr>
        <p:spPr>
          <a:xfrm>
            <a:off x="628650" y="1608058"/>
            <a:ext cx="7841582" cy="4155068"/>
          </a:xfrm>
        </p:spPr>
        <p:txBody>
          <a:bodyPr/>
          <a:lstStyle/>
          <a:p>
            <a:pPr marL="457200" indent="-457200">
              <a:lnSpc>
                <a:spcPct val="100000"/>
              </a:lnSpc>
              <a:defRPr/>
            </a:pPr>
            <a:r>
              <a:rPr lang="en-US" dirty="0">
                <a:latin typeface="Arial" panose="020B0604020202020204" pitchFamily="34" charset="0"/>
                <a:cs typeface="Arial" panose="020B0604020202020204" pitchFamily="34" charset="0"/>
              </a:rPr>
              <a:t>Anyone can make a report when they have a </a:t>
            </a:r>
            <a:r>
              <a:rPr lang="en-US" b="1" dirty="0">
                <a:solidFill>
                  <a:srgbClr val="313942"/>
                </a:solidFill>
                <a:latin typeface="Arial" panose="020B0604020202020204" pitchFamily="34" charset="0"/>
                <a:cs typeface="Arial" panose="020B0604020202020204" pitchFamily="34" charset="0"/>
              </a:rPr>
              <a:t>“reason to suspect”</a:t>
            </a:r>
            <a:r>
              <a:rPr lang="en-US" dirty="0">
                <a:solidFill>
                  <a:srgbClr val="313942"/>
                </a:solidFill>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that child has been harmed as a result of abuse or neglect.</a:t>
            </a:r>
          </a:p>
          <a:p>
            <a:pPr marL="457200" indent="-457200">
              <a:lnSpc>
                <a:spcPct val="100000"/>
              </a:lnSpc>
              <a:defRPr/>
            </a:pPr>
            <a:r>
              <a:rPr lang="en-US" b="1" dirty="0">
                <a:solidFill>
                  <a:srgbClr val="313942"/>
                </a:solidFill>
                <a:latin typeface="Arial" panose="020B0604020202020204" pitchFamily="34" charset="0"/>
                <a:cs typeface="Arial" panose="020B0604020202020204" pitchFamily="34" charset="0"/>
              </a:rPr>
              <a:t>“Reason to suspect”: </a:t>
            </a:r>
            <a:r>
              <a:rPr lang="en-US" dirty="0">
                <a:solidFill>
                  <a:srgbClr val="313942"/>
                </a:solidFill>
                <a:latin typeface="Arial" panose="020B0604020202020204" pitchFamily="34" charset="0"/>
                <a:cs typeface="Arial" panose="020B0604020202020204" pitchFamily="34" charset="0"/>
              </a:rPr>
              <a:t>a suspicion or belief that abuse and or neglect</a:t>
            </a:r>
            <a:r>
              <a:rPr lang="en-US" b="1" dirty="0">
                <a:solidFill>
                  <a:srgbClr val="313942"/>
                </a:solidFill>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may have occurred or a discrepant or inconsistent history in explaining what happened.</a:t>
            </a:r>
          </a:p>
          <a:p>
            <a:pPr marL="914400" lvl="1" indent="-457200">
              <a:lnSpc>
                <a:spcPct val="100000"/>
              </a:lnSpc>
              <a:defRPr/>
            </a:pPr>
            <a:r>
              <a:rPr lang="en-US" dirty="0">
                <a:latin typeface="Arial" panose="020B0604020202020204" pitchFamily="34" charset="0"/>
                <a:cs typeface="Arial" panose="020B0604020202020204" pitchFamily="34" charset="0"/>
              </a:rPr>
              <a:t>Example: The caregiver indicates that bruising was due to an accidental fall, however the bruising appears on parts of the body that are inconsistent with this explanation. </a:t>
            </a:r>
          </a:p>
          <a:p>
            <a:endParaRPr lang="en-US" dirty="0"/>
          </a:p>
        </p:txBody>
      </p:sp>
      <p:sp>
        <p:nvSpPr>
          <p:cNvPr id="4" name="Text Placeholder 3">
            <a:extLst>
              <a:ext uri="{FF2B5EF4-FFF2-40B4-BE49-F238E27FC236}">
                <a16:creationId xmlns:a16="http://schemas.microsoft.com/office/drawing/2014/main" id="{D5C18FB1-FA63-4857-A52E-E04E5FFA6532}"/>
              </a:ext>
            </a:extLst>
          </p:cNvPr>
          <p:cNvSpPr>
            <a:spLocks noGrp="1"/>
          </p:cNvSpPr>
          <p:nvPr>
            <p:ph type="body" sz="quarter" idx="10"/>
          </p:nvPr>
        </p:nvSpPr>
        <p:spPr/>
        <p:txBody>
          <a:bodyPr/>
          <a:lstStyle/>
          <a:p>
            <a:r>
              <a:rPr lang="en-US" b="1" dirty="0"/>
              <a:t>DO I NEED “PROOF” TO REPORT?</a:t>
            </a:r>
            <a:endParaRPr lang="en-US" dirty="0"/>
          </a:p>
        </p:txBody>
      </p:sp>
      <p:sp>
        <p:nvSpPr>
          <p:cNvPr id="5" name="Text Placeholder 4">
            <a:extLst>
              <a:ext uri="{FF2B5EF4-FFF2-40B4-BE49-F238E27FC236}">
                <a16:creationId xmlns:a16="http://schemas.microsoft.com/office/drawing/2014/main" id="{F47AC575-E48B-4DAC-8E3C-D98FC506D3EA}"/>
              </a:ext>
            </a:extLst>
          </p:cNvPr>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386523973"/>
      </p:ext>
    </p:extLst>
  </p:cSld>
  <p:clrMapOvr>
    <a:masterClrMapping/>
  </p:clrMapOvr>
</p:sld>
</file>

<file path=ppt/theme/theme1.xml><?xml version="1.0" encoding="utf-8"?>
<a:theme xmlns:a="http://schemas.openxmlformats.org/drawingml/2006/main" name="DCF General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DCF PPT Template">
      <a:majorFont>
        <a:latin typeface="Arial"/>
        <a:ea typeface=""/>
        <a:cs typeface=""/>
      </a:majorFont>
      <a:minorFont>
        <a:latin typeface="Times New Roman"/>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documentManagement>
    <PublishingExpirationDate xmlns="http://schemas.microsoft.com/sharepoint/v3" xsi:nil="true"/>
    <PublishingStartDate xmlns="http://schemas.microsoft.com/sharepoint/v3" xsi:nil="true"/>
    <Approval_x0020_Status xmlns="265ced29-cb6a-4cca-a715-9960e92a6ad6" xsi:nil="true"/>
    <Page_x0020_Layout xmlns="265ced29-cb6a-4cca-a715-9960e92a6ad6" xsi:nil="true"/>
    <Reviewer xmlns="265ced29-cb6a-4cca-a715-9960e92a6ad6">
      <UserInfo>
        <DisplayName/>
        <AccountId xsi:nil="true"/>
        <AccountType/>
      </UserInfo>
    </Reviewer>
    <Acc_x0020_check xmlns="265ced29-cb6a-4cca-a715-9960e92a6ad6"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918C12724EBB4E468EF2020589E68F96" ma:contentTypeVersion="6" ma:contentTypeDescription="Create a new document." ma:contentTypeScope="" ma:versionID="ed3143a4727ed24480a2f28b68f005f2">
  <xsd:schema xmlns:xsd="http://www.w3.org/2001/XMLSchema" xmlns:xs="http://www.w3.org/2001/XMLSchema" xmlns:p="http://schemas.microsoft.com/office/2006/metadata/properties" xmlns:ns1="http://schemas.microsoft.com/sharepoint/v3" xmlns:ns2="265ced29-cb6a-4cca-a715-9960e92a6ad6" targetNamespace="http://schemas.microsoft.com/office/2006/metadata/properties" ma:root="true" ma:fieldsID="43c3769d613858b85a1f28e4d57bf150" ns1:_="" ns2:_="">
    <xsd:import namespace="http://schemas.microsoft.com/sharepoint/v3"/>
    <xsd:import namespace="265ced29-cb6a-4cca-a715-9960e92a6ad6"/>
    <xsd:element name="properties">
      <xsd:complexType>
        <xsd:sequence>
          <xsd:element name="documentManagement">
            <xsd:complexType>
              <xsd:all>
                <xsd:element ref="ns1:PublishingStartDate" minOccurs="0"/>
                <xsd:element ref="ns1:PublishingExpirationDate" minOccurs="0"/>
                <xsd:element ref="ns2:Acc_x0020_check" minOccurs="0"/>
                <xsd:element ref="ns2:Reviewer" minOccurs="0"/>
                <xsd:element ref="ns2:Approval_x0020_Status" minOccurs="0"/>
                <xsd:element ref="ns2:Page_x0020_Layout"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internalName="PublishingStartDate">
      <xsd:simpleType>
        <xsd:restriction base="dms:Unknown"/>
      </xsd:simpleType>
    </xsd:element>
    <xsd:element name="PublishingExpirationDate" ma:index="9" nillable="true" ma:displayName="Scheduling End Dat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265ced29-cb6a-4cca-a715-9960e92a6ad6" elementFormDefault="qualified">
    <xsd:import namespace="http://schemas.microsoft.com/office/2006/documentManagement/types"/>
    <xsd:import namespace="http://schemas.microsoft.com/office/infopath/2007/PartnerControls"/>
    <xsd:element name="Acc_x0020_check" ma:index="10" nillable="true" ma:displayName="Acc check date" ma:description="Accessibility check Date" ma:format="DateOnly" ma:internalName="Acc_x0020_check0">
      <xsd:simpleType>
        <xsd:restriction base="dms:DateTime"/>
      </xsd:simpleType>
    </xsd:element>
    <xsd:element name="Reviewer" ma:index="11" nillable="true" ma:displayName="Reviewer" ma:description="Accessibility check Reviewed by" ma:list="UserInfo" ma:SharePointGroup="0" ma:internalName="Reviewer0" ma:showField="Titl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Approval_x0020_Status" ma:index="12" nillable="true" ma:displayName="Approval Status" ma:internalName="Approval_x0020_Status1">
      <xsd:simpleType>
        <xsd:restriction base="dms:Text">
          <xsd:maxLength value="255"/>
        </xsd:restriction>
      </xsd:simpleType>
    </xsd:element>
    <xsd:element name="Page_x0020_Layout" ma:index="13" nillable="true" ma:displayName="Page Layout" ma:internalName="Page_x0020_Layout1">
      <xsd:simpleType>
        <xsd:restriction base="dms:Text">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3A43A68-7001-4496-BA03-C58D243F6AD5}"/>
</file>

<file path=customXml/itemProps2.xml><?xml version="1.0" encoding="utf-8"?>
<ds:datastoreItem xmlns:ds="http://schemas.openxmlformats.org/officeDocument/2006/customXml" ds:itemID="{242D7FB2-C4DE-43C0-8630-6EFAFF3B8155}"/>
</file>

<file path=customXml/itemProps3.xml><?xml version="1.0" encoding="utf-8"?>
<ds:datastoreItem xmlns:ds="http://schemas.openxmlformats.org/officeDocument/2006/customXml" ds:itemID="{6D34EC90-D2BF-432D-B42F-5BE5FDC1C711}"/>
</file>

<file path=docProps/app.xml><?xml version="1.0" encoding="utf-8"?>
<Properties xmlns="http://schemas.openxmlformats.org/officeDocument/2006/extended-properties" xmlns:vt="http://schemas.openxmlformats.org/officeDocument/2006/docPropsVTypes">
  <Template>Office Theme</Template>
  <TotalTime>3408</TotalTime>
  <Words>6614</Words>
  <Application>Microsoft Office PowerPoint</Application>
  <PresentationFormat>On-screen Show (4:3)</PresentationFormat>
  <Paragraphs>798</Paragraphs>
  <Slides>78</Slides>
  <Notes>37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78</vt:i4>
      </vt:variant>
    </vt:vector>
  </HeadingPairs>
  <TitlesOfParts>
    <vt:vector size="83" baseType="lpstr">
      <vt:lpstr>Arial</vt:lpstr>
      <vt:lpstr>Bahnschrift</vt:lpstr>
      <vt:lpstr>Calibri</vt:lpstr>
      <vt:lpstr>Times New Roman</vt:lpstr>
      <vt:lpstr>DCF General Theme</vt:lpstr>
      <vt:lpstr>MANDATED REPORTER TRAINING</vt:lpstr>
      <vt:lpstr>Presented by</vt:lpstr>
      <vt:lpstr>LEARNING OBJECTIVES</vt:lpstr>
      <vt:lpstr>STATE STATUTE</vt:lpstr>
      <vt:lpstr>GUIDES SOCIAL WORK PRACTICE</vt:lpstr>
      <vt:lpstr>AUTHORITY TO INVESTIGATE</vt:lpstr>
      <vt:lpstr>DUTY TO RECEIVE</vt:lpstr>
      <vt:lpstr>STATE STATUTE</vt:lpstr>
      <vt:lpstr>STATE STATUTE</vt:lpstr>
      <vt:lpstr>STATE STATUTE</vt:lpstr>
      <vt:lpstr>STATE STATUTE</vt:lpstr>
      <vt:lpstr>STATE STATUTE</vt:lpstr>
      <vt:lpstr>STATE STATUTE</vt:lpstr>
      <vt:lpstr>STATE STATUTE</vt:lpstr>
      <vt:lpstr>CONFIDENTIALITY</vt:lpstr>
      <vt:lpstr>POVERTY IN CHILD WELFARE</vt:lpstr>
      <vt:lpstr>POVERTY IN CHILD WELFARE</vt:lpstr>
      <vt:lpstr>POVERTY IN CHILD WELFARE</vt:lpstr>
      <vt:lpstr>POVERTY IN CHILD WELFARE</vt:lpstr>
      <vt:lpstr>MAKING A REPORT</vt:lpstr>
      <vt:lpstr>MAKING A REPORT</vt:lpstr>
      <vt:lpstr>MAKING A REPORT</vt:lpstr>
      <vt:lpstr>MAKING A REPORT</vt:lpstr>
      <vt:lpstr>MAKING A REPORT</vt:lpstr>
      <vt:lpstr>MAKING A REPORT</vt:lpstr>
      <vt:lpstr>MAKING A REPORT</vt:lpstr>
      <vt:lpstr>MAKING A REPORT</vt:lpstr>
      <vt:lpstr>MAKING A REPORT</vt:lpstr>
      <vt:lpstr>MAKING A REPORT</vt:lpstr>
      <vt:lpstr>MAKING A REPORT</vt:lpstr>
      <vt:lpstr>MAKING A REPORT</vt:lpstr>
      <vt:lpstr>MAKING A REPORT</vt:lpstr>
      <vt:lpstr>MAKING A REPORT</vt:lpstr>
      <vt:lpstr>MAKING A REPORT</vt:lpstr>
      <vt:lpstr>MAKING A REPORT</vt:lpstr>
      <vt:lpstr>MAKING A REPORT</vt:lpstr>
      <vt:lpstr>MAKING A REPORT</vt:lpstr>
      <vt:lpstr>MAKING A REPORT</vt:lpstr>
      <vt:lpstr>MAKING A REPORT</vt:lpstr>
      <vt:lpstr>MAKING A REPORT</vt:lpstr>
      <vt:lpstr>MAKING A REPORT</vt:lpstr>
      <vt:lpstr>MAKING A REPORT</vt:lpstr>
      <vt:lpstr>MAKING A REPORT</vt:lpstr>
      <vt:lpstr>MAKING A REPORT</vt:lpstr>
      <vt:lpstr>INITIAL ASSESSMENT</vt:lpstr>
      <vt:lpstr>INITIAL ASSESSMENT</vt:lpstr>
      <vt:lpstr>INITIAL ASSESSMENT</vt:lpstr>
      <vt:lpstr>INITIAL ASSESSMENT</vt:lpstr>
      <vt:lpstr>INITIAL ASSESSMENT</vt:lpstr>
      <vt:lpstr>INITIAL ASSESSMENT</vt:lpstr>
      <vt:lpstr>INITIAL ASSESSMENT</vt:lpstr>
      <vt:lpstr>ASSESSMENT &amp; PREVENTION</vt:lpstr>
      <vt:lpstr>ASSESSMENT AND PREVENTION</vt:lpstr>
      <vt:lpstr>ASSESSMENT AND PREVENTION</vt:lpstr>
      <vt:lpstr>ASSESSMENT AND PREVENTION</vt:lpstr>
      <vt:lpstr>ASSESSMENT AND PREVENTION</vt:lpstr>
      <vt:lpstr>ASSESSMENT AND PREVENTION</vt:lpstr>
      <vt:lpstr>ASSESSMENT AND PREVENTION</vt:lpstr>
      <vt:lpstr>ASSESSMENT AND PREVENTION</vt:lpstr>
      <vt:lpstr>ASSESSMENT AND PREVENTION</vt:lpstr>
      <vt:lpstr>ASSESSMENT AND PREVENTION</vt:lpstr>
      <vt:lpstr>ASSESSMENT AND PREVENTION</vt:lpstr>
      <vt:lpstr>ASSESSMENT AND PREVENTION</vt:lpstr>
      <vt:lpstr>ASSESSMENT AND PREVENTION</vt:lpstr>
      <vt:lpstr>ASSESSMENT AND PREVENTION</vt:lpstr>
      <vt:lpstr>ASSESSMENT AND PREVENTION</vt:lpstr>
      <vt:lpstr>ASSESSMENT AND PREVENTION</vt:lpstr>
      <vt:lpstr>ASSESSMENT AND PREVENTION</vt:lpstr>
      <vt:lpstr>ASSESSMENT AND PREVENTION</vt:lpstr>
      <vt:lpstr>ASSESSMENT AND PREVENTION</vt:lpstr>
      <vt:lpstr>ASSESSMENT AND PREVENTION</vt:lpstr>
      <vt:lpstr>ASSESSMENT AND PREVENTION</vt:lpstr>
      <vt:lpstr>INVESTIGATION AND ASSESSMENT</vt:lpstr>
      <vt:lpstr>ASSESSMENT AND PREVENTION</vt:lpstr>
      <vt:lpstr>ASSESSMENT AND PREVENTION</vt:lpstr>
      <vt:lpstr>ASSESSMENT AND PREVENTION</vt:lpstr>
      <vt:lpstr>WEBSITES OF INTEREST</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Kelly Werther</dc:creator>
  <cp:lastModifiedBy>Erica Hunter  [DCF]</cp:lastModifiedBy>
  <cp:revision>195</cp:revision>
  <dcterms:created xsi:type="dcterms:W3CDTF">2019-05-16T14:11:40Z</dcterms:created>
  <dcterms:modified xsi:type="dcterms:W3CDTF">2020-08-20T20:43:16Z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0x010100918C12724EBB4E468EF2020589E68F96</vt:lpwstr>
  </property>
</Properties>
</file>